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402" r:id="rId36"/>
    <p:sldId id="398" r:id="rId37"/>
    <p:sldId id="306" r:id="rId38"/>
    <p:sldId id="317" r:id="rId39"/>
    <p:sldId id="318" r:id="rId40"/>
    <p:sldId id="319" r:id="rId41"/>
    <p:sldId id="320" r:id="rId42"/>
    <p:sldId id="321" r:id="rId43"/>
    <p:sldId id="322" r:id="rId44"/>
    <p:sldId id="323" r:id="rId45"/>
    <p:sldId id="324" r:id="rId46"/>
    <p:sldId id="403" r:id="rId47"/>
    <p:sldId id="399" r:id="rId48"/>
    <p:sldId id="327" r:id="rId49"/>
    <p:sldId id="338" r:id="rId50"/>
    <p:sldId id="339" r:id="rId51"/>
    <p:sldId id="340" r:id="rId52"/>
    <p:sldId id="341" r:id="rId53"/>
    <p:sldId id="342" r:id="rId54"/>
    <p:sldId id="343" r:id="rId55"/>
    <p:sldId id="344" r:id="rId56"/>
    <p:sldId id="345" r:id="rId57"/>
    <p:sldId id="405" r:id="rId58"/>
    <p:sldId id="407" r:id="rId59"/>
    <p:sldId id="400" r:id="rId60"/>
    <p:sldId id="348" r:id="rId61"/>
    <p:sldId id="362" r:id="rId62"/>
    <p:sldId id="363" r:id="rId63"/>
    <p:sldId id="364" r:id="rId64"/>
    <p:sldId id="365" r:id="rId65"/>
    <p:sldId id="366" r:id="rId66"/>
    <p:sldId id="367" r:id="rId67"/>
    <p:sldId id="368" r:id="rId68"/>
    <p:sldId id="369" r:id="rId69"/>
    <p:sldId id="370" r:id="rId70"/>
    <p:sldId id="371" r:id="rId71"/>
    <p:sldId id="372" r:id="rId72"/>
    <p:sldId id="408" r:id="rId73"/>
    <p:sldId id="409" r:id="rId74"/>
    <p:sldId id="410" r:id="rId75"/>
    <p:sldId id="412" r:id="rId76"/>
    <p:sldId id="401" r:id="rId77"/>
    <p:sldId id="375" r:id="rId78"/>
    <p:sldId id="388" r:id="rId79"/>
    <p:sldId id="389" r:id="rId80"/>
    <p:sldId id="390" r:id="rId81"/>
    <p:sldId id="391" r:id="rId82"/>
    <p:sldId id="392" r:id="rId83"/>
    <p:sldId id="393" r:id="rId84"/>
    <p:sldId id="394" r:id="rId85"/>
    <p:sldId id="395" r:id="rId86"/>
    <p:sldId id="396" r:id="rId87"/>
    <p:sldId id="397" r:id="rId88"/>
    <p:sldId id="413" r:id="rId89"/>
    <p:sldId id="414" r:id="rId90"/>
    <p:sldId id="415" r:id="rId91"/>
    <p:sldId id="416" r:id="rId92"/>
    <p:sldId id="417" r:id="rId93"/>
    <p:sldId id="291" r:id="rId94"/>
    <p:sldId id="292" r:id="rId95"/>
    <p:sldId id="293" r:id="rId96"/>
    <p:sldId id="294" r:id="rId97"/>
    <p:sldId id="295" r:id="rId98"/>
    <p:sldId id="296" r:id="rId99"/>
    <p:sldId id="297" r:id="rId100"/>
    <p:sldId id="298" r:id="rId101"/>
    <p:sldId id="299" r:id="rId102"/>
    <p:sldId id="300" r:id="rId103"/>
    <p:sldId id="301" r:id="rId104"/>
    <p:sldId id="302" r:id="rId105"/>
    <p:sldId id="303" r:id="rId10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7451" autoAdjust="0"/>
  </p:normalViewPr>
  <p:slideViewPr>
    <p:cSldViewPr snapToGrid="0">
      <p:cViewPr varScale="1">
        <p:scale>
          <a:sx n="43" d="100"/>
          <a:sy n="43" d="100"/>
        </p:scale>
        <p:origin x="177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62A8D-2F6B-445A-9DEE-28DA6F7EA2DA}" type="datetimeFigureOut">
              <a:rPr lang="en-US" smtClean="0"/>
              <a:t>10/12/2019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3953E9-8818-4717-8290-DBECDD9DFAA2}" type="slidenum">
              <a:rPr lang="en-US" smtClean="0"/>
              <a:t>‹#›</a:t>
            </a:fld>
            <a:endParaRPr lang="en-US"/>
          </a:p>
        </p:txBody>
      </p:sp>
    </p:spTree>
    <p:extLst>
      <p:ext uri="{BB962C8B-B14F-4D97-AF65-F5344CB8AC3E}">
        <p14:creationId xmlns:p14="http://schemas.microsoft.com/office/powerpoint/2010/main" val="3043499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text of the Hebrew Scriptures includes a mark on each word which often hasn't been fully understood. These markings have more than one function. 1) One is to simply indicate which syllable of the word gets the primary stress. Not all of the markings serve this purpose, but most of them do - enough to allow us to readily determine the correct pronunciation of most words which occur multiple times in Scripture.</a:t>
            </a:r>
          </a:p>
          <a:p>
            <a:endParaRPr lang="en-US" dirty="0" smtClean="0"/>
          </a:p>
          <a:p>
            <a:r>
              <a:rPr lang="en-US" dirty="0" smtClean="0"/>
              <a:t>2) Another function is to group the words of Scripture into phrases, by indicating which words are to be read together with the following word, holding together as a unit, and which words make a break with the following word - ending one phrase and beginning another. If the word has a *conjunctive* accent, then it's to be read together with the following word. If it has a *disjunctive* accent, then it's marking a phrase break - ending one phrase and beginning another.</a:t>
            </a:r>
          </a:p>
          <a:p>
            <a:endParaRPr lang="en-US" dirty="0" smtClean="0"/>
          </a:p>
          <a:p>
            <a:r>
              <a:rPr lang="en-US" dirty="0" smtClean="0"/>
              <a:t>If you're able to understand this much from the Hebrew accents, you've probably already seen how they can assist in making translation decisions. It's much like the function of our English punctuation like commas and periods. If we took an English book, removed all the punctuation, and then tried to translate it - we'd be somewhat handicapped. We might get the correct understanding - but at times it would involve some speculation and guesswork. So attention to these accent markings brings more clarity to our understanding of the original text, so that this guesswork isn't so often needed.</a:t>
            </a:r>
          </a:p>
          <a:p>
            <a:endParaRPr lang="en-US" dirty="0" smtClean="0"/>
          </a:p>
          <a:p>
            <a:r>
              <a:rPr lang="en-US" dirty="0" smtClean="0"/>
              <a:t>3) But this isn't yet the full picture of what these accent marks offer us. There is a well-formed system behind the choice of *which* disjunctive or conjunctive accent mark is used in a given context, so that the markings are able to tell us not only the relationship of each *word* to the next one, but also the relationship of each *phrase* to the next one - enabling us to discern whether a given phrase is to be understood as most directly-linked to the phrase which follows it, or to the phrase which precedes it. Taken all together, this piece of information from each word and from each phrase gives us everything we need to build a complete phrase structure tree for each verse of Scripture.</a:t>
            </a:r>
            <a:r>
              <a:rPr lang="en-US" baseline="0" dirty="0" smtClean="0"/>
              <a:t> </a:t>
            </a:r>
            <a:r>
              <a:rPr lang="en-US" dirty="0" smtClean="0"/>
              <a:t>This too is a perspective that we should have full access to as we're reading the text and contemplating how to best translate it. But this level of understanding of the accent markings is something that hasn't been easy for the average person to attain.</a:t>
            </a:r>
            <a:r>
              <a:rPr lang="en-US" baseline="0" dirty="0" smtClean="0"/>
              <a:t> So t</a:t>
            </a:r>
            <a:r>
              <a:rPr lang="en-US" dirty="0" smtClean="0"/>
              <a:t>his is the function of the markings that I’ll be focusing on today.</a:t>
            </a:r>
          </a:p>
          <a:p>
            <a:endParaRPr lang="en-US" dirty="0" smtClean="0"/>
          </a:p>
          <a:p>
            <a:r>
              <a:rPr lang="en-US" dirty="0" smtClean="0"/>
              <a:t>These accent marks do have another important function,</a:t>
            </a:r>
            <a:r>
              <a:rPr lang="en-US" baseline="0" dirty="0" smtClean="0"/>
              <a:t> </a:t>
            </a:r>
            <a:r>
              <a:rPr lang="en-US" dirty="0" smtClean="0"/>
              <a:t>serving as a guide in the melodic reciting of the Scriptures – and it's because of this function that these marks have been called "cantillation" marks. This is beyond the scope of what I’ll talk</a:t>
            </a:r>
            <a:r>
              <a:rPr lang="en-US" baseline="0" dirty="0" smtClean="0"/>
              <a:t> about today – but the </a:t>
            </a:r>
            <a:r>
              <a:rPr lang="en-US" dirty="0" smtClean="0"/>
              <a:t>phrasing information </a:t>
            </a:r>
            <a:r>
              <a:rPr lang="en-US" baseline="0" dirty="0" smtClean="0"/>
              <a:t>that’s used to guide the chanting of the text is this same phrasing information </a:t>
            </a:r>
            <a:r>
              <a:rPr lang="en-US" dirty="0" smtClean="0"/>
              <a:t>that allows us to correctly understand it.</a:t>
            </a:r>
            <a:r>
              <a:rPr lang="en-US" baseline="0" dirty="0" smtClean="0"/>
              <a:t> And this makes sense – so that it can be recited with understanding.</a:t>
            </a:r>
          </a:p>
          <a:p>
            <a:endParaRPr lang="en-US" baseline="0" dirty="0" smtClean="0"/>
          </a:p>
          <a:p>
            <a:r>
              <a:rPr lang="en-US" dirty="0" smtClean="0"/>
              <a:t>Let me go ahead</a:t>
            </a:r>
            <a:r>
              <a:rPr lang="en-US" baseline="0" dirty="0" smtClean="0"/>
              <a:t> and show you the phrase structure for a few verses of Scripture, to give you a feel for how this works – how the phrase structure is determined from the markings; and then given the phrase structure, how it can influence our understanding of a verse. I’ll start with a verse from the book of Genesis, taken from the account of Abraham’s servant going to find a wife for his master’s son Isaac, in Gen 24:45.</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1</a:t>
            </a:fld>
            <a:endParaRPr lang="en-US"/>
          </a:p>
        </p:txBody>
      </p:sp>
    </p:spTree>
    <p:extLst>
      <p:ext uri="{BB962C8B-B14F-4D97-AF65-F5344CB8AC3E}">
        <p14:creationId xmlns:p14="http://schemas.microsoft.com/office/powerpoint/2010/main" val="1467163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we tie them together to mark them as conjoined, and remove the colored highlighting from the first of the two to mark it as no longer available.</a:t>
            </a:r>
          </a:p>
          <a:p>
            <a:endParaRPr lang="en-US" baseline="0" dirty="0" smtClean="0"/>
          </a:p>
          <a:p>
            <a:r>
              <a:rPr lang="en-US" baseline="0" dirty="0" smtClean="0"/>
              <a:t>The next pair of phrases available to be conjoined is phrases 4 and 6, both showing the colored highlighting, and showing a </a:t>
            </a:r>
            <a:r>
              <a:rPr lang="en-US" baseline="0" dirty="0" err="1" smtClean="0"/>
              <a:t>downstep</a:t>
            </a:r>
            <a:r>
              <a:rPr lang="en-US" baseline="0" dirty="0" smtClean="0"/>
              <a:t> from 2 to 1.</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10</a:t>
            </a:fld>
            <a:endParaRPr lang="en-US"/>
          </a:p>
        </p:txBody>
      </p:sp>
    </p:spTree>
    <p:extLst>
      <p:ext uri="{BB962C8B-B14F-4D97-AF65-F5344CB8AC3E}">
        <p14:creationId xmlns:p14="http://schemas.microsoft.com/office/powerpoint/2010/main" val="140803078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100</a:t>
            </a:fld>
            <a:endParaRPr lang="en-US"/>
          </a:p>
        </p:txBody>
      </p:sp>
    </p:spTree>
    <p:extLst>
      <p:ext uri="{BB962C8B-B14F-4D97-AF65-F5344CB8AC3E}">
        <p14:creationId xmlns:p14="http://schemas.microsoft.com/office/powerpoint/2010/main" val="419658442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101</a:t>
            </a:fld>
            <a:endParaRPr lang="en-US"/>
          </a:p>
        </p:txBody>
      </p:sp>
    </p:spTree>
    <p:extLst>
      <p:ext uri="{BB962C8B-B14F-4D97-AF65-F5344CB8AC3E}">
        <p14:creationId xmlns:p14="http://schemas.microsoft.com/office/powerpoint/2010/main" val="4049490441"/>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102</a:t>
            </a:fld>
            <a:endParaRPr lang="en-US"/>
          </a:p>
        </p:txBody>
      </p:sp>
    </p:spTree>
    <p:extLst>
      <p:ext uri="{BB962C8B-B14F-4D97-AF65-F5344CB8AC3E}">
        <p14:creationId xmlns:p14="http://schemas.microsoft.com/office/powerpoint/2010/main" val="79226920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put it all together.</a:t>
            </a:r>
            <a:r>
              <a:rPr lang="en-US" baseline="0" dirty="0" smtClean="0"/>
              <a:t>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103</a:t>
            </a:fld>
            <a:endParaRPr lang="en-US"/>
          </a:p>
        </p:txBody>
      </p:sp>
    </p:spTree>
    <p:extLst>
      <p:ext uri="{BB962C8B-B14F-4D97-AF65-F5344CB8AC3E}">
        <p14:creationId xmlns:p14="http://schemas.microsoft.com/office/powerpoint/2010/main" val="4246173499"/>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Again we can add clarity to what we’re seeing by adding colored</a:t>
            </a:r>
            <a:r>
              <a:rPr lang="en-US" baseline="0" dirty="0" smtClean="0"/>
              <a:t> highlighting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104</a:t>
            </a:fld>
            <a:endParaRPr lang="en-US"/>
          </a:p>
        </p:txBody>
      </p:sp>
    </p:spTree>
    <p:extLst>
      <p:ext uri="{BB962C8B-B14F-4D97-AF65-F5344CB8AC3E}">
        <p14:creationId xmlns:p14="http://schemas.microsoft.com/office/powerpoint/2010/main" val="1863569736"/>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a:t>
            </a:r>
            <a:r>
              <a:rPr lang="en-US" baseline="0" dirty="0" smtClean="0"/>
              <a:t>shows the clusters of phrases which are most closely linked to each other, and marks the main dividing point of the verse at </a:t>
            </a:r>
            <a:r>
              <a:rPr lang="en-US" baseline="0" dirty="0" err="1" smtClean="0"/>
              <a:t>Etnachta</a:t>
            </a:r>
            <a:r>
              <a:rPr lang="en-US" baseline="0" dirty="0" smtClean="0"/>
              <a:t>. Again note the close correlation between the phrasing specified by the tree, and the punctuation needed to guide the flow of the text in English – this time having no punctuation at all within a phrase cluster, but a small pause required or at least permitted from one phrase cluster to the next – in most cases represented by a comma, and with a semicolon reflecting the more significant break marked by </a:t>
            </a:r>
            <a:r>
              <a:rPr lang="en-US" baseline="0" dirty="0" err="1" smtClean="0"/>
              <a:t>Etnachta</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a question that we’re faced with in processing the meaning of this verse is, “What exactly does the 400 years apply to?”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we read the English translation without any attention to the phrasing, the natural assumption is that it applies to what immediately precedes it – which in this case suggests that Abram’s descendants were to be afflicted as servants for 400 years. And this is the understanding that most English translations have taken from this verse – saying explicitly that Abram’s descendants will be slaves for 400 years.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some people have interpreted Scripture to say that the people of Israel were in Egypt for 400 or 430 years. And others have interpreted it to say that the time in Egypt was about half that, with the rest of that time being in Canaan. But when we think it over in the context of the various events recorded for us in Scripture – that the Israelites initially had a favorable position in Egypt because of what Joseph had done, with their oppression not beginning until sometime after Joseph’s death</a:t>
            </a:r>
            <a:r>
              <a:rPr lang="en-US" baseline="30000" dirty="0" smtClean="0"/>
              <a:t>1</a:t>
            </a:r>
            <a:r>
              <a:rPr lang="en-US" baseline="0" dirty="0" smtClean="0"/>
              <a:t>; when a new Pharaoh arose who hadn’t known Joseph – it becomes clear that even 430 years in Egypt doesn’t allow enough time for 400 years of oppression there. So what do we do with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phrase marking clears it up for us. When we pay attention to the phrase markings, we see that the four hundred years don’t apply just to the time of affliction, but to the entire time in which Abraham’s descendants lived as foreigners in a land that wasn’t their own. The text shows their affliction to have also happened during this time – but doesn’t tell us what portion of the time was involved in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smtClean="0"/>
              <a:t>1</a:t>
            </a:r>
            <a:r>
              <a:rPr lang="en-US" baseline="0" dirty="0" smtClean="0"/>
              <a:t> It was 71 years after his family had moved to Egypt that Joseph died. This is the difference between 110 years in Gen 50:22,26, and 30 years in Gen 41:46, minus the 7 years of plenty and 2 of the years of famine.</a:t>
            </a:r>
          </a:p>
        </p:txBody>
      </p:sp>
      <p:sp>
        <p:nvSpPr>
          <p:cNvPr id="4" name="Slide Number Placeholder 3"/>
          <p:cNvSpPr>
            <a:spLocks noGrp="1"/>
          </p:cNvSpPr>
          <p:nvPr>
            <p:ph type="sldNum" sz="quarter" idx="10"/>
          </p:nvPr>
        </p:nvSpPr>
        <p:spPr/>
        <p:txBody>
          <a:bodyPr/>
          <a:lstStyle/>
          <a:p>
            <a:fld id="{BB59B765-38E2-4A07-B356-449D4674FF78}" type="slidenum">
              <a:rPr lang="en-US" smtClean="0"/>
              <a:t>105</a:t>
            </a:fld>
            <a:endParaRPr lang="en-US"/>
          </a:p>
        </p:txBody>
      </p:sp>
    </p:spTree>
    <p:extLst>
      <p:ext uri="{BB962C8B-B14F-4D97-AF65-F5344CB8AC3E}">
        <p14:creationId xmlns:p14="http://schemas.microsoft.com/office/powerpoint/2010/main" val="1642533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we tie them together to mark them as conjoined, and remove the colored highlighting from the first of the two to mark it as no longer available. This completes the tree building up to the main dividing point of the verse, at </a:t>
            </a:r>
            <a:r>
              <a:rPr lang="en-US" baseline="0" dirty="0" err="1" smtClean="0"/>
              <a:t>Etnachta</a:t>
            </a:r>
            <a:r>
              <a:rPr lang="en-US" baseline="0" dirty="0" smtClean="0"/>
              <a:t>.</a:t>
            </a:r>
          </a:p>
          <a:p>
            <a:endParaRPr lang="en-US" baseline="0" dirty="0" smtClean="0"/>
          </a:p>
          <a:p>
            <a:r>
              <a:rPr lang="en-US" baseline="0" dirty="0" smtClean="0"/>
              <a:t>The next pair of phrases available to be conjoined is phrases 7 and 8, both showing the colored highlighting, and showing a </a:t>
            </a:r>
            <a:r>
              <a:rPr lang="en-US" baseline="0" dirty="0" err="1" smtClean="0"/>
              <a:t>downstep</a:t>
            </a:r>
            <a:r>
              <a:rPr lang="en-US" baseline="0" dirty="0" smtClean="0"/>
              <a:t> from 2 to 1.</a:t>
            </a:r>
          </a:p>
        </p:txBody>
      </p:sp>
      <p:sp>
        <p:nvSpPr>
          <p:cNvPr id="4" name="Slide Number Placeholder 3"/>
          <p:cNvSpPr>
            <a:spLocks noGrp="1"/>
          </p:cNvSpPr>
          <p:nvPr>
            <p:ph type="sldNum" sz="quarter" idx="10"/>
          </p:nvPr>
        </p:nvSpPr>
        <p:spPr/>
        <p:txBody>
          <a:bodyPr/>
          <a:lstStyle/>
          <a:p>
            <a:fld id="{BB59B765-38E2-4A07-B356-449D4674FF78}" type="slidenum">
              <a:rPr lang="en-US" smtClean="0"/>
              <a:t>11</a:t>
            </a:fld>
            <a:endParaRPr lang="en-US"/>
          </a:p>
        </p:txBody>
      </p:sp>
    </p:spTree>
    <p:extLst>
      <p:ext uri="{BB962C8B-B14F-4D97-AF65-F5344CB8AC3E}">
        <p14:creationId xmlns:p14="http://schemas.microsoft.com/office/powerpoint/2010/main" val="1627533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 we tie them together to mark them as conjoined, and remove the colored highlighting from the first of the two to mark it as no longer available. This completes the tree building for the portion *after* the main dividing point of the verse, from </a:t>
            </a:r>
            <a:r>
              <a:rPr lang="en-US" baseline="0" dirty="0" err="1" smtClean="0"/>
              <a:t>Etnachta</a:t>
            </a:r>
            <a:r>
              <a:rPr lang="en-US" baseline="0" dirty="0" smtClean="0"/>
              <a:t> to the end.</a:t>
            </a:r>
          </a:p>
          <a:p>
            <a:endParaRPr lang="en-US" baseline="0" dirty="0" smtClean="0"/>
          </a:p>
          <a:p>
            <a:r>
              <a:rPr lang="en-US" baseline="0" dirty="0" smtClean="0"/>
              <a:t>We now have just two level 1 phrases remaining, with no more </a:t>
            </a:r>
            <a:r>
              <a:rPr lang="en-US" baseline="0" dirty="0" err="1" smtClean="0"/>
              <a:t>downsteps</a:t>
            </a:r>
            <a:r>
              <a:rPr lang="en-US" baseline="0" dirty="0" smtClean="0"/>
              <a:t> – the phrase structure tree from the beginning up to </a:t>
            </a:r>
            <a:r>
              <a:rPr lang="en-US" baseline="0" dirty="0" err="1" smtClean="0"/>
              <a:t>Etnachta</a:t>
            </a:r>
            <a:r>
              <a:rPr lang="en-US" baseline="0" dirty="0" smtClean="0"/>
              <a:t>, plus the phrase structure tree from </a:t>
            </a:r>
            <a:r>
              <a:rPr lang="en-US" baseline="0" dirty="0" err="1" smtClean="0"/>
              <a:t>Etnachta</a:t>
            </a:r>
            <a:r>
              <a:rPr lang="en-US" baseline="0" dirty="0" smtClean="0"/>
              <a:t> to the end. To complete the tree building, we treat these two as one more </a:t>
            </a:r>
            <a:r>
              <a:rPr lang="en-US" baseline="0" dirty="0" err="1" smtClean="0"/>
              <a:t>downstep</a:t>
            </a:r>
            <a:r>
              <a:rPr lang="en-US" baseline="0" dirty="0" smtClean="0"/>
              <a:t>, now conjoining the two halves of the verse.</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12</a:t>
            </a:fld>
            <a:endParaRPr lang="en-US"/>
          </a:p>
        </p:txBody>
      </p:sp>
    </p:spTree>
    <p:extLst>
      <p:ext uri="{BB962C8B-B14F-4D97-AF65-F5344CB8AC3E}">
        <p14:creationId xmlns:p14="http://schemas.microsoft.com/office/powerpoint/2010/main" val="868548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Again we tie them together to mark them as conjoined, and remove the remaining colored highlighting.</a:t>
            </a:r>
          </a:p>
          <a:p>
            <a:endParaRPr lang="en-US" baseline="0" dirty="0" smtClean="0"/>
          </a:p>
          <a:p>
            <a:r>
              <a:rPr lang="en-US" dirty="0" smtClean="0"/>
              <a:t>Notice how straightforward this tree building process is. It’s not complicated. Let me encourage you to practice</a:t>
            </a:r>
            <a:r>
              <a:rPr lang="en-US" baseline="0" dirty="0" smtClean="0"/>
              <a:t> it a few times with pencil and paper. Write down the sequence of numbers from the disjunctive markings of the verse.</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13</a:t>
            </a:fld>
            <a:endParaRPr lang="en-US"/>
          </a:p>
        </p:txBody>
      </p:sp>
    </p:spTree>
    <p:extLst>
      <p:ext uri="{BB962C8B-B14F-4D97-AF65-F5344CB8AC3E}">
        <p14:creationId xmlns:p14="http://schemas.microsoft.com/office/powerpoint/2010/main" val="542433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a:t>
            </a:r>
            <a:r>
              <a:rPr lang="en-US" baseline="0" dirty="0" smtClean="0"/>
              <a:t> the first </a:t>
            </a:r>
            <a:r>
              <a:rPr lang="en-US" baseline="0" dirty="0" err="1" smtClean="0"/>
              <a:t>downstep</a:t>
            </a:r>
            <a:r>
              <a:rPr lang="en-US" baseline="0" dirty="0" smtClean="0"/>
              <a:t> and mark it.</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14</a:t>
            </a:fld>
            <a:endParaRPr lang="en-US"/>
          </a:p>
        </p:txBody>
      </p:sp>
    </p:spTree>
    <p:extLst>
      <p:ext uri="{BB962C8B-B14F-4D97-AF65-F5344CB8AC3E}">
        <p14:creationId xmlns:p14="http://schemas.microsoft.com/office/powerpoint/2010/main" val="1547072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one</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15</a:t>
            </a:fld>
            <a:endParaRPr lang="en-US"/>
          </a:p>
        </p:txBody>
      </p:sp>
    </p:spTree>
    <p:extLst>
      <p:ext uri="{BB962C8B-B14F-4D97-AF65-F5344CB8AC3E}">
        <p14:creationId xmlns:p14="http://schemas.microsoft.com/office/powerpoint/2010/main" val="3920338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one</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16</a:t>
            </a:fld>
            <a:endParaRPr lang="en-US"/>
          </a:p>
        </p:txBody>
      </p:sp>
    </p:spTree>
    <p:extLst>
      <p:ext uri="{BB962C8B-B14F-4D97-AF65-F5344CB8AC3E}">
        <p14:creationId xmlns:p14="http://schemas.microsoft.com/office/powerpoint/2010/main" val="4220076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one</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17</a:t>
            </a:fld>
            <a:endParaRPr lang="en-US"/>
          </a:p>
        </p:txBody>
      </p:sp>
    </p:spTree>
    <p:extLst>
      <p:ext uri="{BB962C8B-B14F-4D97-AF65-F5344CB8AC3E}">
        <p14:creationId xmlns:p14="http://schemas.microsoft.com/office/powerpoint/2010/main" val="1081336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one</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18</a:t>
            </a:fld>
            <a:endParaRPr lang="en-US"/>
          </a:p>
        </p:txBody>
      </p:sp>
    </p:spTree>
    <p:extLst>
      <p:ext uri="{BB962C8B-B14F-4D97-AF65-F5344CB8AC3E}">
        <p14:creationId xmlns:p14="http://schemas.microsoft.com/office/powerpoint/2010/main" val="496132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one</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19</a:t>
            </a:fld>
            <a:endParaRPr lang="en-US"/>
          </a:p>
        </p:txBody>
      </p:sp>
    </p:spTree>
    <p:extLst>
      <p:ext uri="{BB962C8B-B14F-4D97-AF65-F5344CB8AC3E}">
        <p14:creationId xmlns:p14="http://schemas.microsoft.com/office/powerpoint/2010/main" val="337855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you see here is</a:t>
            </a:r>
            <a:r>
              <a:rPr lang="en-US" baseline="0" dirty="0" smtClean="0"/>
              <a:t> the original text with all its markings on the left, and English glosses on the right. To streamline the process of examining this, I’m presenting it with the phrase breaks already made – one phrase on each line. But I’ll give you enough information to be able to check my work and verify that the phrase breaks are in the right places.</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a:t>
            </a:fld>
            <a:endParaRPr lang="en-US"/>
          </a:p>
        </p:txBody>
      </p:sp>
    </p:spTree>
    <p:extLst>
      <p:ext uri="{BB962C8B-B14F-4D97-AF65-F5344CB8AC3E}">
        <p14:creationId xmlns:p14="http://schemas.microsoft.com/office/powerpoint/2010/main" val="3401556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then tie it all together.</a:t>
            </a:r>
          </a:p>
        </p:txBody>
      </p:sp>
      <p:sp>
        <p:nvSpPr>
          <p:cNvPr id="4" name="Slide Number Placeholder 3"/>
          <p:cNvSpPr>
            <a:spLocks noGrp="1"/>
          </p:cNvSpPr>
          <p:nvPr>
            <p:ph type="sldNum" sz="quarter" idx="10"/>
          </p:nvPr>
        </p:nvSpPr>
        <p:spPr/>
        <p:txBody>
          <a:bodyPr/>
          <a:lstStyle/>
          <a:p>
            <a:fld id="{BB59B765-38E2-4A07-B356-449D4674FF78}" type="slidenum">
              <a:rPr lang="en-US" smtClean="0"/>
              <a:t>20</a:t>
            </a:fld>
            <a:endParaRPr lang="en-US"/>
          </a:p>
        </p:txBody>
      </p:sp>
    </p:spTree>
    <p:extLst>
      <p:ext uri="{BB962C8B-B14F-4D97-AF65-F5344CB8AC3E}">
        <p14:creationId xmlns:p14="http://schemas.microsoft.com/office/powerpoint/2010/main" val="2578235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for a little more clarity in what we’re looking at, let me add </a:t>
            </a:r>
            <a:r>
              <a:rPr lang="en-US" baseline="0" dirty="0" smtClean="0"/>
              <a:t>colored highlighting, to group together the clusters of phrases which the tree structure shows to be most closely related to each other.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21</a:t>
            </a:fld>
            <a:endParaRPr lang="en-US"/>
          </a:p>
        </p:txBody>
      </p:sp>
    </p:spTree>
    <p:extLst>
      <p:ext uri="{BB962C8B-B14F-4D97-AF65-F5344CB8AC3E}">
        <p14:creationId xmlns:p14="http://schemas.microsoft.com/office/powerpoint/2010/main" val="26712537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gaps in highlighting </a:t>
            </a:r>
            <a:r>
              <a:rPr lang="en-US" baseline="0" dirty="0" smtClean="0"/>
              <a:t>set these clusters apart from each other, and the change in the color of the highlighting marks the main dividing point of the verse at </a:t>
            </a:r>
            <a:r>
              <a:rPr lang="en-US" baseline="0" dirty="0" err="1" smtClean="0"/>
              <a:t>Etnachta</a:t>
            </a:r>
            <a:r>
              <a:rPr lang="en-US" baseline="0" dirty="0" smtClean="0"/>
              <a:t>. Each cluster is just two or three, or occasionally four, consecutive phrases which the tree structure identifies as being most closely linked to each other.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With the most closely-linked pairs like what we’re seeing here, when we read the Hebrew text, or the English glossing of the phrases on the right side, we’ll often find these  pairs to be very closely connected, as two halves of a single clause. And often the English punctuation reflects this close connection, by not requiring or allowing any punctuation at all between these two halves – but then some kind of punctuation, most often a comma, being permitted or sometimes required, when passing from one phrase cluster to the next. Looking at the phrase clusters, we see the breaks between clusters coming at very suitable places – with the first cluster being a dependent time clause; the second being the event introduced by that dependent clause, where Rebekah is first introduced; the third being what Rebekah does next; and then after the main transition at </a:t>
            </a:r>
            <a:r>
              <a:rPr lang="en-US" baseline="0" dirty="0" err="1" smtClean="0"/>
              <a:t>Etnachta</a:t>
            </a:r>
            <a:r>
              <a:rPr lang="en-US" baseline="0" dirty="0" smtClean="0"/>
              <a:t>, being the response of Abraham’s servant. A semicolon in place of a comma has been used for the main transition at </a:t>
            </a:r>
            <a:r>
              <a:rPr lang="en-US" baseline="0" dirty="0" err="1" smtClean="0"/>
              <a:t>Etnachta</a:t>
            </a:r>
            <a:r>
              <a:rPr lang="en-US" baseline="0" dirty="0" smtClean="0"/>
              <a:t>, as a way to reflect in the English that this is a more significant break than the others in the verse.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These things provide a valuable source of error correction. If somehow we had ended up with the wrong pairs of phrases linked together… like 2-3, 4-5, and 6-7… it would be immediately clear that something was wrong. The meaning of the text makes it clear that those pairs do not belong together as most-closely linked phrases - while these which have been identified by the phrase marking make good sense as pairs of phrases which belong together.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I’m finding to be very helpful as I work through the text to supply the English glosses for each phrase – is that when such a mismatch occurs, where it feels like the phrasing doesn’t match up well with the meaning of the text – I need to take it as a cue that I should stop and examine the text more closely. In working through the book of Genesis this happened 12 times that I wrote down; plus maybe a few that I didn’t – and every time, the problem turned out to be with my understanding of how exactly the words of the Hebrew text are best understood. Once my understanding was corrected, and the glossing adjusted accordingly, this made the flow of the text match up well with what the phrase structure tree was showing.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Let me go ahead now and process the following verse in the same way, as another example of how this</a:t>
            </a:r>
            <a:r>
              <a:rPr lang="en-US" baseline="0" dirty="0" smtClean="0"/>
              <a:t> tree building works. This is Gen 24:46 –</a:t>
            </a:r>
            <a:endParaRPr lang="en-US"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22</a:t>
            </a:fld>
            <a:endParaRPr lang="en-US"/>
          </a:p>
        </p:txBody>
      </p:sp>
    </p:spTree>
    <p:extLst>
      <p:ext uri="{BB962C8B-B14F-4D97-AF65-F5344CB8AC3E}">
        <p14:creationId xmlns:p14="http://schemas.microsoft.com/office/powerpoint/2010/main" val="13706951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we have </a:t>
            </a:r>
            <a:r>
              <a:rPr lang="en-US" baseline="0" dirty="0" smtClean="0"/>
              <a:t>the original text with all its markings on the left, and English glosses on the right.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23</a:t>
            </a:fld>
            <a:endParaRPr lang="en-US"/>
          </a:p>
        </p:txBody>
      </p:sp>
    </p:spTree>
    <p:extLst>
      <p:ext uri="{BB962C8B-B14F-4D97-AF65-F5344CB8AC3E}">
        <p14:creationId xmlns:p14="http://schemas.microsoft.com/office/powerpoint/2010/main" val="24353021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chart of disjunctive accents</a:t>
            </a:r>
            <a:r>
              <a:rPr lang="en-US" baseline="0" dirty="0" smtClean="0"/>
              <a:t> used in the narrative/prose system of phrase marking. Looking for these in the current text, we can identify the following 9 phrases, </a:t>
            </a:r>
            <a:r>
              <a:rPr lang="en-US" dirty="0" smtClean="0"/>
              <a:t>and the level that’s assigned </a:t>
            </a:r>
            <a:r>
              <a:rPr lang="en-US" baseline="0" dirty="0" smtClean="0"/>
              <a:t>to each one </a:t>
            </a:r>
            <a:r>
              <a:rPr lang="en-US" dirty="0" smtClean="0"/>
              <a:t>by these</a:t>
            </a:r>
            <a:r>
              <a:rPr lang="en-US" baseline="0" dirty="0" smtClean="0"/>
              <a:t> accents –</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24</a:t>
            </a:fld>
            <a:endParaRPr lang="en-US"/>
          </a:p>
        </p:txBody>
      </p:sp>
    </p:spTree>
    <p:extLst>
      <p:ext uri="{BB962C8B-B14F-4D97-AF65-F5344CB8AC3E}">
        <p14:creationId xmlns:p14="http://schemas.microsoft.com/office/powerpoint/2010/main" val="18373894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applying the tree building process, we mark the first </a:t>
            </a:r>
            <a:r>
              <a:rPr lang="en-US" dirty="0" err="1" smtClean="0"/>
              <a:t>downstep</a:t>
            </a:r>
            <a:r>
              <a:rPr lang="en-US" dirty="0" smtClean="0"/>
              <a:t>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25</a:t>
            </a:fld>
            <a:endParaRPr lang="en-US"/>
          </a:p>
        </p:txBody>
      </p:sp>
    </p:spTree>
    <p:extLst>
      <p:ext uri="{BB962C8B-B14F-4D97-AF65-F5344CB8AC3E}">
        <p14:creationId xmlns:p14="http://schemas.microsoft.com/office/powerpoint/2010/main" val="2618783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a:t>
            </a:r>
            <a:r>
              <a:rPr lang="en-US" dirty="0" err="1" smtClean="0"/>
              <a:t>downstep</a:t>
            </a:r>
            <a:r>
              <a:rPr lang="en-US" dirty="0" smtClean="0"/>
              <a:t>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26</a:t>
            </a:fld>
            <a:endParaRPr lang="en-US"/>
          </a:p>
        </p:txBody>
      </p:sp>
    </p:spTree>
    <p:extLst>
      <p:ext uri="{BB962C8B-B14F-4D97-AF65-F5344CB8AC3E}">
        <p14:creationId xmlns:p14="http://schemas.microsoft.com/office/powerpoint/2010/main" val="16853509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27</a:t>
            </a:fld>
            <a:endParaRPr lang="en-US"/>
          </a:p>
        </p:txBody>
      </p:sp>
    </p:spTree>
    <p:extLst>
      <p:ext uri="{BB962C8B-B14F-4D97-AF65-F5344CB8AC3E}">
        <p14:creationId xmlns:p14="http://schemas.microsoft.com/office/powerpoint/2010/main" val="2194189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28</a:t>
            </a:fld>
            <a:endParaRPr lang="en-US"/>
          </a:p>
        </p:txBody>
      </p:sp>
    </p:spTree>
    <p:extLst>
      <p:ext uri="{BB962C8B-B14F-4D97-AF65-F5344CB8AC3E}">
        <p14:creationId xmlns:p14="http://schemas.microsoft.com/office/powerpoint/2010/main" val="2329643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29</a:t>
            </a:fld>
            <a:endParaRPr lang="en-US"/>
          </a:p>
        </p:txBody>
      </p:sp>
    </p:spTree>
    <p:extLst>
      <p:ext uri="{BB962C8B-B14F-4D97-AF65-F5344CB8AC3E}">
        <p14:creationId xmlns:p14="http://schemas.microsoft.com/office/powerpoint/2010/main" val="241390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are the disjunctive accents</a:t>
            </a:r>
            <a:r>
              <a:rPr lang="en-US" baseline="0" dirty="0" smtClean="0"/>
              <a:t> that are used in 36 of the 39 books – those which use the narrative or “prose” system of phrase marking. </a:t>
            </a:r>
            <a:r>
              <a:rPr lang="en-US" baseline="0" smtClean="0"/>
              <a:t>Looking at </a:t>
            </a:r>
            <a:r>
              <a:rPr lang="en-US" baseline="0" dirty="0" smtClean="0"/>
              <a:t>our verse, </a:t>
            </a:r>
            <a:r>
              <a:rPr lang="en-US" baseline="0" smtClean="0"/>
              <a:t>Gen 24:45, you’ll </a:t>
            </a:r>
            <a:r>
              <a:rPr lang="en-US" baseline="0" dirty="0" smtClean="0"/>
              <a:t>see a lot of markings. If you’re familiar with the consonant modifiers and vowel points, for now just ignore those. The rest of the markings – the ones which may be less familiar to you – these are the accent marks. There’s normally one of these on each word. If the accent mark is on this list, then it’s one of the disjunctive accents, marking the end of a phrase. Otherwise it’s a conjunctive accent, meaning that the word is to be joined into the same phrase as the following word.</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3</a:t>
            </a:fld>
            <a:endParaRPr lang="en-US"/>
          </a:p>
        </p:txBody>
      </p:sp>
    </p:spTree>
    <p:extLst>
      <p:ext uri="{BB962C8B-B14F-4D97-AF65-F5344CB8AC3E}">
        <p14:creationId xmlns:p14="http://schemas.microsoft.com/office/powerpoint/2010/main" val="25797393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30</a:t>
            </a:fld>
            <a:endParaRPr lang="en-US"/>
          </a:p>
        </p:txBody>
      </p:sp>
    </p:spTree>
    <p:extLst>
      <p:ext uri="{BB962C8B-B14F-4D97-AF65-F5344CB8AC3E}">
        <p14:creationId xmlns:p14="http://schemas.microsoft.com/office/powerpoint/2010/main" val="22964895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31</a:t>
            </a:fld>
            <a:endParaRPr lang="en-US"/>
          </a:p>
        </p:txBody>
      </p:sp>
    </p:spTree>
    <p:extLst>
      <p:ext uri="{BB962C8B-B14F-4D97-AF65-F5344CB8AC3E}">
        <p14:creationId xmlns:p14="http://schemas.microsoft.com/office/powerpoint/2010/main" val="1101576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finally put it all together.</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32</a:t>
            </a:fld>
            <a:endParaRPr lang="en-US"/>
          </a:p>
        </p:txBody>
      </p:sp>
    </p:spTree>
    <p:extLst>
      <p:ext uri="{BB962C8B-B14F-4D97-AF65-F5344CB8AC3E}">
        <p14:creationId xmlns:p14="http://schemas.microsoft.com/office/powerpoint/2010/main" val="16312272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Again we can add clarity to what we’re seeing by adding colored</a:t>
            </a:r>
            <a:r>
              <a:rPr lang="en-US" baseline="0" dirty="0" smtClean="0"/>
              <a:t> highlighting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33</a:t>
            </a:fld>
            <a:endParaRPr lang="en-US"/>
          </a:p>
        </p:txBody>
      </p:sp>
    </p:spTree>
    <p:extLst>
      <p:ext uri="{BB962C8B-B14F-4D97-AF65-F5344CB8AC3E}">
        <p14:creationId xmlns:p14="http://schemas.microsoft.com/office/powerpoint/2010/main" val="42881498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dirty="0" smtClean="0"/>
              <a:t> with the colored</a:t>
            </a:r>
            <a:r>
              <a:rPr lang="en-US" baseline="0" dirty="0" smtClean="0"/>
              <a:t> highlighting showing the clusters of phrases which are most closely linked to each other, and marking the main dividing point of the verse at </a:t>
            </a:r>
            <a:r>
              <a:rPr lang="en-US" baseline="0" dirty="0" err="1" smtClean="0"/>
              <a:t>Etnachta</a:t>
            </a:r>
            <a:r>
              <a:rPr lang="en-US" baseline="0" dirty="0" smtClean="0"/>
              <a:t>. This time we see what it can look like when clusters of -three- consecutive phrases are most closely linked with each other. And looking at the English glossing – or at the Hebrew if you have the expertise for it, we can again see that the phrase structure provided by the disjunctive accents is right on target, with the breaks between clusters occurring at very suitable places – the first cluster describing what Rebekah did, the second describing what she said, and then the main transition at </a:t>
            </a:r>
            <a:r>
              <a:rPr lang="en-US" baseline="0" dirty="0" err="1" smtClean="0"/>
              <a:t>Etnachta</a:t>
            </a:r>
            <a:r>
              <a:rPr lang="en-US" baseline="0" dirty="0" smtClean="0"/>
              <a:t> beginning the response to what she said. Again the main transition at </a:t>
            </a:r>
            <a:r>
              <a:rPr lang="en-US" baseline="0" dirty="0" err="1" smtClean="0"/>
              <a:t>Etnachta</a:t>
            </a:r>
            <a:r>
              <a:rPr lang="en-US" baseline="0" dirty="0" smtClean="0"/>
              <a:t> is the most significant break, this time marked in the English by a full stop, at a sentence break.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Note that when there are three phrases in a cluster, </a:t>
            </a:r>
            <a:r>
              <a:rPr lang="en-US" baseline="0" dirty="0" smtClean="0"/>
              <a:t>the tree structure suggests two of the three to be most closely-linked, with the other being possibly a bit more tangential. I find that the English glossing can very often match this quite closely – with no punctuation at all between the most closely-linked phrases, and a comma connecting these to the third phrase. Other times there’s no punctuation at all needed between the three phrases.</a:t>
            </a:r>
          </a:p>
          <a:p>
            <a:endParaRPr lang="en-US" baseline="0" dirty="0" smtClean="0"/>
          </a:p>
          <a:p>
            <a:r>
              <a:rPr lang="en-US" baseline="0" dirty="0" smtClean="0"/>
              <a:t>Now, when we read the text of Scripture without the guidance for phrasing that’s available to us from these accent marks, we can be faced with ambiguities on whether a given phrase is meant to be most closely tied to the one before it, or to the one after it. Let me show you a few of the cases I found in working through Genesis, where the guidance of these accent marks was needed to get my understanding on the right track.</a:t>
            </a:r>
          </a:p>
        </p:txBody>
      </p:sp>
      <p:sp>
        <p:nvSpPr>
          <p:cNvPr id="4" name="Slide Number Placeholder 3"/>
          <p:cNvSpPr>
            <a:spLocks noGrp="1"/>
          </p:cNvSpPr>
          <p:nvPr>
            <p:ph type="sldNum" sz="quarter" idx="10"/>
          </p:nvPr>
        </p:nvSpPr>
        <p:spPr/>
        <p:txBody>
          <a:bodyPr/>
          <a:lstStyle/>
          <a:p>
            <a:fld id="{BB59B765-38E2-4A07-B356-449D4674FF78}" type="slidenum">
              <a:rPr lang="en-US" smtClean="0"/>
              <a:t>34</a:t>
            </a:fld>
            <a:endParaRPr lang="en-US"/>
          </a:p>
        </p:txBody>
      </p:sp>
    </p:spTree>
    <p:extLst>
      <p:ext uri="{BB962C8B-B14F-4D97-AF65-F5344CB8AC3E}">
        <p14:creationId xmlns:p14="http://schemas.microsoft.com/office/powerpoint/2010/main" val="33376262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Let’s start with Genesis</a:t>
            </a:r>
            <a:r>
              <a:rPr lang="en-US" baseline="0" dirty="0" smtClean="0"/>
              <a:t> 32:30. Different English translations have handled this differently – and I’ve chosen three which represent the different perspectives. The main question is whether the word “for” is part of what’s quoted, or if it’s just introducing the quotation. And then also the words “he said” or “saying” seem to be implied – so there’s the question of whether to make that explicit. ESV and JPS are in agreement on putting “for” inside the quotes – but then just differ on that second question.</a:t>
            </a:r>
          </a:p>
          <a:p>
            <a:endParaRPr lang="en-US" dirty="0" smtClean="0"/>
          </a:p>
          <a:p>
            <a:r>
              <a:rPr lang="en-US" dirty="0" smtClean="0"/>
              <a:t>Let’s see which of these interpretations</a:t>
            </a:r>
            <a:r>
              <a:rPr lang="en-US" baseline="0" dirty="0" smtClean="0"/>
              <a:t> is best supported by the phrase marking.</a:t>
            </a:r>
            <a:r>
              <a:rPr lang="en-US" dirty="0" smtClean="0"/>
              <a:t> </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35</a:t>
            </a:fld>
            <a:endParaRPr lang="en-US"/>
          </a:p>
        </p:txBody>
      </p:sp>
    </p:spTree>
    <p:extLst>
      <p:ext uri="{BB962C8B-B14F-4D97-AF65-F5344CB8AC3E}">
        <p14:creationId xmlns:p14="http://schemas.microsoft.com/office/powerpoint/2010/main" val="14947566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phrase divisions</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36</a:t>
            </a:fld>
            <a:endParaRPr lang="en-US"/>
          </a:p>
        </p:txBody>
      </p:sp>
    </p:spTree>
    <p:extLst>
      <p:ext uri="{BB962C8B-B14F-4D97-AF65-F5344CB8AC3E}">
        <p14:creationId xmlns:p14="http://schemas.microsoft.com/office/powerpoint/2010/main" val="12378655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then looking again at</a:t>
            </a:r>
            <a:r>
              <a:rPr lang="en-US" baseline="0" dirty="0" smtClean="0"/>
              <a:t> the chart of accent markings, we can fill in the information that they provide.</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37</a:t>
            </a:fld>
            <a:endParaRPr lang="en-US"/>
          </a:p>
        </p:txBody>
      </p:sp>
    </p:spTree>
    <p:extLst>
      <p:ext uri="{BB962C8B-B14F-4D97-AF65-F5344CB8AC3E}">
        <p14:creationId xmlns:p14="http://schemas.microsoft.com/office/powerpoint/2010/main" val="11517580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to see </a:t>
            </a:r>
            <a:r>
              <a:rPr lang="en-US" baseline="0" dirty="0" smtClean="0"/>
              <a:t>how the phrases relate to each other, we’ll go ahead and build the phrase structure tree – beginning by finding the first </a:t>
            </a:r>
            <a:r>
              <a:rPr lang="en-US" baseline="0" dirty="0" err="1" smtClean="0"/>
              <a:t>downstep</a:t>
            </a:r>
            <a:r>
              <a:rPr lang="en-US" baseline="0" dirty="0" smtClean="0"/>
              <a:t> and marking it. </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38</a:t>
            </a:fld>
            <a:endParaRPr lang="en-US"/>
          </a:p>
        </p:txBody>
      </p:sp>
    </p:spTree>
    <p:extLst>
      <p:ext uri="{BB962C8B-B14F-4D97-AF65-F5344CB8AC3E}">
        <p14:creationId xmlns:p14="http://schemas.microsoft.com/office/powerpoint/2010/main" val="926047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39</a:t>
            </a:fld>
            <a:endParaRPr lang="en-US"/>
          </a:p>
        </p:txBody>
      </p:sp>
    </p:spTree>
    <p:extLst>
      <p:ext uri="{BB962C8B-B14F-4D97-AF65-F5344CB8AC3E}">
        <p14:creationId xmlns:p14="http://schemas.microsoft.com/office/powerpoint/2010/main" val="218251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that’s how this verse has been divided into phrases.</a:t>
            </a:r>
            <a:r>
              <a:rPr lang="en-US" baseline="0" dirty="0" smtClean="0"/>
              <a:t> The first and second words have conjunctive accents, and then the third is marked by “</a:t>
            </a:r>
            <a:r>
              <a:rPr lang="en-US" baseline="0" dirty="0" err="1" smtClean="0"/>
              <a:t>Geresh</a:t>
            </a:r>
            <a:r>
              <a:rPr lang="en-US" baseline="0" dirty="0" smtClean="0"/>
              <a:t>”, marking the end of that first phrase. Then similarly each of these eight phrases has conjunctive accents within the phrase, and then is marked at the end with one of the disjunctive accents. It will be important for us to know *which* of the disjunctive accents is used for each phrase – so we’ve written that at the end – at the left end of each phrase.</a:t>
            </a:r>
          </a:p>
          <a:p>
            <a:endParaRPr lang="en-US" baseline="0" dirty="0" smtClean="0"/>
          </a:p>
          <a:p>
            <a:r>
              <a:rPr lang="en-US" baseline="0" dirty="0" smtClean="0"/>
              <a:t>Now, you may have noticed in the chart of disjunctive accents, that each one also has a level associated with it. This level number turns out to be important in sorting out how each phrase is meant to relate to the other phrases around it. Let’s look again at the chart –</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4</a:t>
            </a:fld>
            <a:endParaRPr lang="en-US"/>
          </a:p>
        </p:txBody>
      </p:sp>
    </p:spTree>
    <p:extLst>
      <p:ext uri="{BB962C8B-B14F-4D97-AF65-F5344CB8AC3E}">
        <p14:creationId xmlns:p14="http://schemas.microsoft.com/office/powerpoint/2010/main" val="6323303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40</a:t>
            </a:fld>
            <a:endParaRPr lang="en-US"/>
          </a:p>
        </p:txBody>
      </p:sp>
    </p:spTree>
    <p:extLst>
      <p:ext uri="{BB962C8B-B14F-4D97-AF65-F5344CB8AC3E}">
        <p14:creationId xmlns:p14="http://schemas.microsoft.com/office/powerpoint/2010/main" val="34147593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41</a:t>
            </a:fld>
            <a:endParaRPr lang="en-US"/>
          </a:p>
        </p:txBody>
      </p:sp>
    </p:spTree>
    <p:extLst>
      <p:ext uri="{BB962C8B-B14F-4D97-AF65-F5344CB8AC3E}">
        <p14:creationId xmlns:p14="http://schemas.microsoft.com/office/powerpoint/2010/main" val="9331866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42</a:t>
            </a:fld>
            <a:endParaRPr lang="en-US"/>
          </a:p>
        </p:txBody>
      </p:sp>
    </p:spTree>
    <p:extLst>
      <p:ext uri="{BB962C8B-B14F-4D97-AF65-F5344CB8AC3E}">
        <p14:creationId xmlns:p14="http://schemas.microsoft.com/office/powerpoint/2010/main" val="7365603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then tie together the two halves of the verse.</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43</a:t>
            </a:fld>
            <a:endParaRPr lang="en-US"/>
          </a:p>
        </p:txBody>
      </p:sp>
    </p:spTree>
    <p:extLst>
      <p:ext uri="{BB962C8B-B14F-4D97-AF65-F5344CB8AC3E}">
        <p14:creationId xmlns:p14="http://schemas.microsoft.com/office/powerpoint/2010/main" val="19751614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add in the colored</a:t>
            </a:r>
            <a:r>
              <a:rPr lang="en-US" baseline="0" dirty="0" smtClean="0"/>
              <a:t> highlighting to group together the clusters of phrases which the tree structure shows to be most closely related to each other.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44</a:t>
            </a:fld>
            <a:endParaRPr lang="en-US"/>
          </a:p>
        </p:txBody>
      </p:sp>
    </p:spTree>
    <p:extLst>
      <p:ext uri="{BB962C8B-B14F-4D97-AF65-F5344CB8AC3E}">
        <p14:creationId xmlns:p14="http://schemas.microsoft.com/office/powerpoint/2010/main" val="34923277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a:t>
            </a:r>
            <a:r>
              <a:rPr lang="en-US" baseline="0" dirty="0" smtClean="0"/>
              <a:t> that the word “for” begins one of the phrases and is an integral part of it, suggesting that it belongs inside the quotes, as we saw in the ESV and JPS translations. So the phrase marking directs us to ESV and JPS as the better renderings, winning out over the NASB in this case.</a:t>
            </a:r>
          </a:p>
          <a:p>
            <a:endParaRPr lang="en-US" baseline="0" dirty="0" smtClean="0"/>
          </a:p>
          <a:p>
            <a:r>
              <a:rPr lang="en-US" baseline="0" dirty="0" smtClean="0"/>
              <a:t>Ok, here’s another case where the accent marks helped to steer me in the right direction –</a:t>
            </a:r>
          </a:p>
        </p:txBody>
      </p:sp>
      <p:sp>
        <p:nvSpPr>
          <p:cNvPr id="4" name="Slide Number Placeholder 3"/>
          <p:cNvSpPr>
            <a:spLocks noGrp="1"/>
          </p:cNvSpPr>
          <p:nvPr>
            <p:ph type="sldNum" sz="quarter" idx="10"/>
          </p:nvPr>
        </p:nvSpPr>
        <p:spPr/>
        <p:txBody>
          <a:bodyPr/>
          <a:lstStyle/>
          <a:p>
            <a:fld id="{1A3953E9-8818-4717-8290-DBECDD9DFAA2}" type="slidenum">
              <a:rPr lang="en-US" smtClean="0"/>
              <a:t>45</a:t>
            </a:fld>
            <a:endParaRPr lang="en-US"/>
          </a:p>
        </p:txBody>
      </p:sp>
    </p:spTree>
    <p:extLst>
      <p:ext uri="{BB962C8B-B14F-4D97-AF65-F5344CB8AC3E}">
        <p14:creationId xmlns:p14="http://schemas.microsoft.com/office/powerpoint/2010/main" val="21986302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one is Genesis 43:24</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the question we’re faced with is – does the main division of thought fall between the refreshment provided to the men and that provided for the donkeys? Or between the entering into the house, and the refreshment then provided? I’m finding it pretty common in English translations to go with the first option, treating the feeding of the donkeys as sort of an afterthought just tacked onto the end, represented here by the rendering of the NASB. And then I’ve found just two cases, the GNT and NLT, which go with the second option, represented here by the rendering of the GNT.</a:t>
            </a:r>
          </a:p>
          <a:p>
            <a:endParaRPr lang="en-US" dirty="0" smtClean="0"/>
          </a:p>
          <a:p>
            <a:r>
              <a:rPr lang="en-US" dirty="0" smtClean="0"/>
              <a:t>Let’s see which of these interpretations</a:t>
            </a:r>
            <a:r>
              <a:rPr lang="en-US" baseline="0" dirty="0" smtClean="0"/>
              <a:t> is best supported by the phrase marking.</a:t>
            </a:r>
            <a:r>
              <a:rPr lang="en-US" dirty="0" smtClean="0"/>
              <a:t> </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46</a:t>
            </a:fld>
            <a:endParaRPr lang="en-US"/>
          </a:p>
        </p:txBody>
      </p:sp>
    </p:spTree>
    <p:extLst>
      <p:ext uri="{BB962C8B-B14F-4D97-AF65-F5344CB8AC3E}">
        <p14:creationId xmlns:p14="http://schemas.microsoft.com/office/powerpoint/2010/main" val="26578778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Here are the phrase divisions</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47</a:t>
            </a:fld>
            <a:endParaRPr lang="en-US"/>
          </a:p>
        </p:txBody>
      </p:sp>
    </p:spTree>
    <p:extLst>
      <p:ext uri="{BB962C8B-B14F-4D97-AF65-F5344CB8AC3E}">
        <p14:creationId xmlns:p14="http://schemas.microsoft.com/office/powerpoint/2010/main" val="34039693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looking again at</a:t>
            </a:r>
            <a:r>
              <a:rPr lang="en-US" baseline="0" dirty="0" smtClean="0"/>
              <a:t> the chart of accent markings, we can fill in the information that they provide.</a:t>
            </a:r>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48</a:t>
            </a:fld>
            <a:endParaRPr lang="en-US"/>
          </a:p>
        </p:txBody>
      </p:sp>
    </p:spTree>
    <p:extLst>
      <p:ext uri="{BB962C8B-B14F-4D97-AF65-F5344CB8AC3E}">
        <p14:creationId xmlns:p14="http://schemas.microsoft.com/office/powerpoint/2010/main" val="16676238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 see </a:t>
            </a:r>
            <a:r>
              <a:rPr lang="en-US" baseline="0" dirty="0" smtClean="0"/>
              <a:t>how the phrases relate to each other we’ll next build the phrase structure tree – finding the first </a:t>
            </a:r>
            <a:r>
              <a:rPr lang="en-US" baseline="0" dirty="0" err="1" smtClean="0"/>
              <a:t>downstep</a:t>
            </a:r>
            <a:r>
              <a:rPr lang="en-US" baseline="0" dirty="0" smtClean="0"/>
              <a:t> and marking it. </a:t>
            </a:r>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49</a:t>
            </a:fld>
            <a:endParaRPr lang="en-US"/>
          </a:p>
        </p:txBody>
      </p:sp>
    </p:spTree>
    <p:extLst>
      <p:ext uri="{BB962C8B-B14F-4D97-AF65-F5344CB8AC3E}">
        <p14:creationId xmlns:p14="http://schemas.microsoft.com/office/powerpoint/2010/main" val="142982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are two level 1 markings – one of them, </a:t>
            </a:r>
            <a:r>
              <a:rPr lang="en-US" baseline="0" dirty="0" err="1" smtClean="0"/>
              <a:t>Silluq</a:t>
            </a:r>
            <a:r>
              <a:rPr lang="en-US" baseline="0" dirty="0" smtClean="0"/>
              <a:t>, marking the end of the verse, and the other, </a:t>
            </a:r>
            <a:r>
              <a:rPr lang="en-US" baseline="0" dirty="0" err="1" smtClean="0"/>
              <a:t>Etnachta</a:t>
            </a:r>
            <a:r>
              <a:rPr lang="en-US" baseline="0" dirty="0" smtClean="0"/>
              <a:t>, marking the primary dividing point of the verse. Then we have secondary divisions marked by the level 2 markings, and the phrases then being further subdivided by level 3 and level 4 markings.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 for each of the eight phrases, from this we can write down </a:t>
            </a:r>
            <a:r>
              <a:rPr lang="en-US" baseline="0" dirty="0" smtClean="0"/>
              <a:t>the level that’s assigned to it by its disjunctive marking.</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5</a:t>
            </a:fld>
            <a:endParaRPr lang="en-US"/>
          </a:p>
        </p:txBody>
      </p:sp>
    </p:spTree>
    <p:extLst>
      <p:ext uri="{BB962C8B-B14F-4D97-AF65-F5344CB8AC3E}">
        <p14:creationId xmlns:p14="http://schemas.microsoft.com/office/powerpoint/2010/main" val="20135231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50</a:t>
            </a:fld>
            <a:endParaRPr lang="en-US"/>
          </a:p>
        </p:txBody>
      </p:sp>
    </p:spTree>
    <p:extLst>
      <p:ext uri="{BB962C8B-B14F-4D97-AF65-F5344CB8AC3E}">
        <p14:creationId xmlns:p14="http://schemas.microsoft.com/office/powerpoint/2010/main" val="141668039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51</a:t>
            </a:fld>
            <a:endParaRPr lang="en-US"/>
          </a:p>
        </p:txBody>
      </p:sp>
    </p:spTree>
    <p:extLst>
      <p:ext uri="{BB962C8B-B14F-4D97-AF65-F5344CB8AC3E}">
        <p14:creationId xmlns:p14="http://schemas.microsoft.com/office/powerpoint/2010/main" val="25593252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52</a:t>
            </a:fld>
            <a:endParaRPr lang="en-US"/>
          </a:p>
        </p:txBody>
      </p:sp>
    </p:spTree>
    <p:extLst>
      <p:ext uri="{BB962C8B-B14F-4D97-AF65-F5344CB8AC3E}">
        <p14:creationId xmlns:p14="http://schemas.microsoft.com/office/powerpoint/2010/main" val="18340494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53</a:t>
            </a:fld>
            <a:endParaRPr lang="en-US"/>
          </a:p>
        </p:txBody>
      </p:sp>
    </p:spTree>
    <p:extLst>
      <p:ext uri="{BB962C8B-B14F-4D97-AF65-F5344CB8AC3E}">
        <p14:creationId xmlns:p14="http://schemas.microsoft.com/office/powerpoint/2010/main" val="14011718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tie together the two halves of the verse.</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54</a:t>
            </a:fld>
            <a:endParaRPr lang="en-US"/>
          </a:p>
        </p:txBody>
      </p:sp>
    </p:spTree>
    <p:extLst>
      <p:ext uri="{BB962C8B-B14F-4D97-AF65-F5344CB8AC3E}">
        <p14:creationId xmlns:p14="http://schemas.microsoft.com/office/powerpoint/2010/main" val="174303709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add in the colored</a:t>
            </a:r>
            <a:r>
              <a:rPr lang="en-US" baseline="0" dirty="0" smtClean="0"/>
              <a:t> highlighting to group together the clusters of phrases which the tree structure shows to be most closely related to each other.</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55</a:t>
            </a:fld>
            <a:endParaRPr lang="en-US"/>
          </a:p>
        </p:txBody>
      </p:sp>
    </p:spTree>
    <p:extLst>
      <p:ext uri="{BB962C8B-B14F-4D97-AF65-F5344CB8AC3E}">
        <p14:creationId xmlns:p14="http://schemas.microsoft.com/office/powerpoint/2010/main" val="23968313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GNT and TLV are the winners here</a:t>
            </a:r>
            <a:r>
              <a:rPr lang="en-US" baseline="0" dirty="0" smtClean="0"/>
              <a:t>, being in agreement with the guidance of the phrase markings – placing the main division of thought between the entering into the house, and the refreshment then provided to both the men and their donkeys. It seems that most other English translations have missed the mark on this subtle detail of Gen 43:24.</a:t>
            </a:r>
          </a:p>
          <a:p>
            <a:endParaRPr lang="en-US" baseline="0" dirty="0" smtClean="0"/>
          </a:p>
          <a:p>
            <a:r>
              <a:rPr lang="en-US" baseline="0" dirty="0" smtClean="0"/>
              <a:t>Is the meaning difference significant enough to raise any red flags for us? Maybe not. Maybe most people wouldn’t notice or care which phrasing choice has been taken here. But it’s helpful to be able to see how it was understood by native speakers of the Hebrew language, and just follow their lead on it.</a:t>
            </a:r>
          </a:p>
          <a:p>
            <a:endParaRPr lang="en-US" baseline="0" dirty="0" smtClean="0"/>
          </a:p>
          <a:p>
            <a:r>
              <a:rPr lang="en-US" baseline="0" dirty="0" smtClean="0"/>
              <a:t>Let’s look at a case where a more significant meaning difference is involved – </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56</a:t>
            </a:fld>
            <a:endParaRPr lang="en-US"/>
          </a:p>
        </p:txBody>
      </p:sp>
    </p:spTree>
    <p:extLst>
      <p:ext uri="{BB962C8B-B14F-4D97-AF65-F5344CB8AC3E}">
        <p14:creationId xmlns:p14="http://schemas.microsoft.com/office/powerpoint/2010/main" val="218566928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one is Genesis 45:23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the main question to be grappled with, is whether the phrase “like this” is pointing ahead to something about to be said, or pointing back to something that was previously said. These four are examples of renderings which have taken it be pointing ahead – often using a colon, indicating that what follows the colon is the thing that’s being referred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if there was nothing in the context which “like this” could be referring </a:t>
            </a:r>
            <a:r>
              <a:rPr lang="en-US" i="1" baseline="0" dirty="0" smtClean="0"/>
              <a:t>back</a:t>
            </a:r>
            <a:r>
              <a:rPr lang="en-US" baseline="0" dirty="0" smtClean="0"/>
              <a:t> to, then it would have to be pointing forward, and we could just go with something like what these renderings have done.</a:t>
            </a:r>
          </a:p>
        </p:txBody>
      </p:sp>
      <p:sp>
        <p:nvSpPr>
          <p:cNvPr id="4" name="Slide Number Placeholder 3"/>
          <p:cNvSpPr>
            <a:spLocks noGrp="1"/>
          </p:cNvSpPr>
          <p:nvPr>
            <p:ph type="sldNum" sz="quarter" idx="10"/>
          </p:nvPr>
        </p:nvSpPr>
        <p:spPr/>
        <p:txBody>
          <a:bodyPr/>
          <a:lstStyle/>
          <a:p>
            <a:fld id="{1A3953E9-8818-4717-8290-DBECDD9DFAA2}" type="slidenum">
              <a:rPr lang="en-US" smtClean="0"/>
              <a:t>57</a:t>
            </a:fld>
            <a:endParaRPr lang="en-US"/>
          </a:p>
        </p:txBody>
      </p:sp>
    </p:spTree>
    <p:extLst>
      <p:ext uri="{BB962C8B-B14F-4D97-AF65-F5344CB8AC3E}">
        <p14:creationId xmlns:p14="http://schemas.microsoft.com/office/powerpoint/2010/main" val="11914659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when we look at the preceding context, we find that it could also be referring back to what was said in verse 21. I find only three English translations which have gone this direction – with two of these shown here.</a:t>
            </a:r>
          </a:p>
          <a:p>
            <a:endParaRPr lang="en-US" dirty="0" smtClean="0"/>
          </a:p>
          <a:p>
            <a:r>
              <a:rPr lang="en-US" dirty="0" smtClean="0"/>
              <a:t>So, which of the two interpretations</a:t>
            </a:r>
            <a:r>
              <a:rPr lang="en-US" baseline="0" dirty="0" smtClean="0"/>
              <a:t> – back reference, or forward reference – is best supported by the phrase marking?</a:t>
            </a:r>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58</a:t>
            </a:fld>
            <a:endParaRPr lang="en-US"/>
          </a:p>
        </p:txBody>
      </p:sp>
    </p:spTree>
    <p:extLst>
      <p:ext uri="{BB962C8B-B14F-4D97-AF65-F5344CB8AC3E}">
        <p14:creationId xmlns:p14="http://schemas.microsoft.com/office/powerpoint/2010/main" val="8116497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Here are the phrase divisions</a:t>
            </a:r>
          </a:p>
        </p:txBody>
      </p:sp>
      <p:sp>
        <p:nvSpPr>
          <p:cNvPr id="4" name="Slide Number Placeholder 3"/>
          <p:cNvSpPr>
            <a:spLocks noGrp="1"/>
          </p:cNvSpPr>
          <p:nvPr>
            <p:ph type="sldNum" sz="quarter" idx="10"/>
          </p:nvPr>
        </p:nvSpPr>
        <p:spPr/>
        <p:txBody>
          <a:bodyPr/>
          <a:lstStyle/>
          <a:p>
            <a:fld id="{1A3953E9-8818-4717-8290-DBECDD9DFAA2}" type="slidenum">
              <a:rPr lang="en-US" smtClean="0"/>
              <a:t>59</a:t>
            </a:fld>
            <a:endParaRPr lang="en-US"/>
          </a:p>
        </p:txBody>
      </p:sp>
    </p:spTree>
    <p:extLst>
      <p:ext uri="{BB962C8B-B14F-4D97-AF65-F5344CB8AC3E}">
        <p14:creationId xmlns:p14="http://schemas.microsoft.com/office/powerpoint/2010/main" val="3270190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here’s the text</a:t>
            </a:r>
            <a:r>
              <a:rPr lang="en-US" baseline="0" dirty="0" smtClean="0"/>
              <a:t> with this information added in</a:t>
            </a:r>
            <a:r>
              <a:rPr lang="en-US" dirty="0" smtClean="0"/>
              <a:t>.</a:t>
            </a:r>
            <a:r>
              <a:rPr lang="en-US" baseline="0" dirty="0" smtClean="0"/>
              <a:t> We now can readily see the phrase breaks, and the name and level number associated with each phrase. Looking at the text in this form –</a:t>
            </a:r>
          </a:p>
          <a:p>
            <a:endParaRPr lang="en-US" baseline="0" dirty="0" smtClean="0"/>
          </a:p>
          <a:p>
            <a:r>
              <a:rPr lang="en-US" baseline="0" dirty="0" smtClean="0"/>
              <a:t>The key to understanding how the phrases relate to each other, is that wherever we see a </a:t>
            </a:r>
            <a:r>
              <a:rPr lang="en-US" baseline="0" dirty="0" err="1" smtClean="0"/>
              <a:t>downstep</a:t>
            </a:r>
            <a:r>
              <a:rPr lang="en-US" baseline="0" dirty="0" smtClean="0"/>
              <a:t> in level – from 4 to 3, or 3 to 2, or 2 to 1, these are the most closely-linked phrases. These are the pairs of phrases which could be directly conjoined into a single phrase without changing any of the meaning. And just as the level of each of these phrases is marked by the disjunctive accent on the last word of the phrase – marked at the end – upon conjoining two phrases, the conjoined pair of phrases takes on the level from the *second* phrase – again, marked at the end.</a:t>
            </a:r>
          </a:p>
          <a:p>
            <a:endParaRPr lang="en-US" baseline="0" dirty="0" smtClean="0"/>
          </a:p>
          <a:p>
            <a:r>
              <a:rPr lang="en-US" baseline="0" dirty="0" smtClean="0"/>
              <a:t>For all the phrases that are available for consideration as we look to see which ones show a </a:t>
            </a:r>
            <a:r>
              <a:rPr lang="en-US" baseline="0" dirty="0" err="1" smtClean="0"/>
              <a:t>downstep</a:t>
            </a:r>
            <a:r>
              <a:rPr lang="en-US" baseline="0" dirty="0" smtClean="0"/>
              <a:t>, I’ve highlighted the available ones in color – which initially is all of them. So to begin building a tree, we find the first pair of phrases that’s available to be conjoined. And that would be the first and second phrases, which both have the colored highlighting, and show a </a:t>
            </a:r>
            <a:r>
              <a:rPr lang="en-US" baseline="0" dirty="0" err="1" smtClean="0"/>
              <a:t>downstep</a:t>
            </a:r>
            <a:r>
              <a:rPr lang="en-US" baseline="0" dirty="0" smtClean="0"/>
              <a:t> from 4 to 3.</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6</a:t>
            </a:fld>
            <a:endParaRPr lang="en-US"/>
          </a:p>
        </p:txBody>
      </p:sp>
    </p:spTree>
    <p:extLst>
      <p:ext uri="{BB962C8B-B14F-4D97-AF65-F5344CB8AC3E}">
        <p14:creationId xmlns:p14="http://schemas.microsoft.com/office/powerpoint/2010/main" val="5862274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looking again at</a:t>
            </a:r>
            <a:r>
              <a:rPr lang="en-US" baseline="0" dirty="0" smtClean="0"/>
              <a:t> the chart of accent markings, we can fill in the information that they provide.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60</a:t>
            </a:fld>
            <a:endParaRPr lang="en-US"/>
          </a:p>
        </p:txBody>
      </p:sp>
    </p:spTree>
    <p:extLst>
      <p:ext uri="{BB962C8B-B14F-4D97-AF65-F5344CB8AC3E}">
        <p14:creationId xmlns:p14="http://schemas.microsoft.com/office/powerpoint/2010/main" val="335924672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 see </a:t>
            </a:r>
            <a:r>
              <a:rPr lang="en-US" baseline="0" dirty="0" smtClean="0"/>
              <a:t>how the phrases relate to each other we’ll next build the phrase structure tree – finding the first </a:t>
            </a:r>
            <a:r>
              <a:rPr lang="en-US" baseline="0" dirty="0" err="1" smtClean="0"/>
              <a:t>downstep</a:t>
            </a:r>
            <a:r>
              <a:rPr lang="en-US" baseline="0" dirty="0" smtClean="0"/>
              <a:t> and marking it.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61</a:t>
            </a:fld>
            <a:endParaRPr lang="en-US"/>
          </a:p>
        </p:txBody>
      </p:sp>
    </p:spTree>
    <p:extLst>
      <p:ext uri="{BB962C8B-B14F-4D97-AF65-F5344CB8AC3E}">
        <p14:creationId xmlns:p14="http://schemas.microsoft.com/office/powerpoint/2010/main" val="28400839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62</a:t>
            </a:fld>
            <a:endParaRPr lang="en-US"/>
          </a:p>
        </p:txBody>
      </p:sp>
    </p:spTree>
    <p:extLst>
      <p:ext uri="{BB962C8B-B14F-4D97-AF65-F5344CB8AC3E}">
        <p14:creationId xmlns:p14="http://schemas.microsoft.com/office/powerpoint/2010/main" val="10889493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a:t>
            </a:r>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63</a:t>
            </a:fld>
            <a:endParaRPr lang="en-US"/>
          </a:p>
        </p:txBody>
      </p:sp>
    </p:spTree>
    <p:extLst>
      <p:ext uri="{BB962C8B-B14F-4D97-AF65-F5344CB8AC3E}">
        <p14:creationId xmlns:p14="http://schemas.microsoft.com/office/powerpoint/2010/main" val="41316675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64</a:t>
            </a:fld>
            <a:endParaRPr lang="en-US"/>
          </a:p>
        </p:txBody>
      </p:sp>
    </p:spTree>
    <p:extLst>
      <p:ext uri="{BB962C8B-B14F-4D97-AF65-F5344CB8AC3E}">
        <p14:creationId xmlns:p14="http://schemas.microsoft.com/office/powerpoint/2010/main" val="39653040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65</a:t>
            </a:fld>
            <a:endParaRPr lang="en-US"/>
          </a:p>
        </p:txBody>
      </p:sp>
    </p:spTree>
    <p:extLst>
      <p:ext uri="{BB962C8B-B14F-4D97-AF65-F5344CB8AC3E}">
        <p14:creationId xmlns:p14="http://schemas.microsoft.com/office/powerpoint/2010/main" val="6066419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66</a:t>
            </a:fld>
            <a:endParaRPr lang="en-US"/>
          </a:p>
        </p:txBody>
      </p:sp>
    </p:spTree>
    <p:extLst>
      <p:ext uri="{BB962C8B-B14F-4D97-AF65-F5344CB8AC3E}">
        <p14:creationId xmlns:p14="http://schemas.microsoft.com/office/powerpoint/2010/main" val="315320358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67</a:t>
            </a:fld>
            <a:endParaRPr lang="en-US"/>
          </a:p>
        </p:txBody>
      </p:sp>
    </p:spTree>
    <p:extLst>
      <p:ext uri="{BB962C8B-B14F-4D97-AF65-F5344CB8AC3E}">
        <p14:creationId xmlns:p14="http://schemas.microsoft.com/office/powerpoint/2010/main" val="9320315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68</a:t>
            </a:fld>
            <a:endParaRPr lang="en-US"/>
          </a:p>
        </p:txBody>
      </p:sp>
    </p:spTree>
    <p:extLst>
      <p:ext uri="{BB962C8B-B14F-4D97-AF65-F5344CB8AC3E}">
        <p14:creationId xmlns:p14="http://schemas.microsoft.com/office/powerpoint/2010/main" val="28886759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tie together the two halves of the verse.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69</a:t>
            </a:fld>
            <a:endParaRPr lang="en-US"/>
          </a:p>
        </p:txBody>
      </p:sp>
    </p:spTree>
    <p:extLst>
      <p:ext uri="{BB962C8B-B14F-4D97-AF65-F5344CB8AC3E}">
        <p14:creationId xmlns:p14="http://schemas.microsoft.com/office/powerpoint/2010/main" val="3498088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we mark these two phrases as shown here, tying them together with two converging lines to mark them as conjoined, removing the colored highlighting from the level number of the first phrase, to mark that one as no longer available for consideration; not being at the end of the conjoined phrase, and taking the level of the second phrase as the level of the new conjoined phrase.</a:t>
            </a:r>
          </a:p>
          <a:p>
            <a:endParaRPr lang="en-US" baseline="0" dirty="0" smtClean="0"/>
          </a:p>
          <a:p>
            <a:r>
              <a:rPr lang="en-US" baseline="0" dirty="0" smtClean="0"/>
              <a:t>Then to continue the building of the tree, we do the same thing with the remaining available phrases – finding the next pair of phrases that’s available to be conjoined. This is the third and fourth phrases, which both have the colored highlighting, and show a </a:t>
            </a:r>
            <a:r>
              <a:rPr lang="en-US" baseline="0" dirty="0" err="1" smtClean="0"/>
              <a:t>downstep</a:t>
            </a:r>
            <a:r>
              <a:rPr lang="en-US" baseline="0" dirty="0" smtClean="0"/>
              <a:t> from 3 to 2.</a:t>
            </a:r>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7</a:t>
            </a:fld>
            <a:endParaRPr lang="en-US"/>
          </a:p>
        </p:txBody>
      </p:sp>
    </p:spTree>
    <p:extLst>
      <p:ext uri="{BB962C8B-B14F-4D97-AF65-F5344CB8AC3E}">
        <p14:creationId xmlns:p14="http://schemas.microsoft.com/office/powerpoint/2010/main" val="20386376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add in the colored</a:t>
            </a:r>
            <a:r>
              <a:rPr lang="en-US" baseline="0" dirty="0" smtClean="0"/>
              <a:t> highlighting to group together the clusters of phrases which the tree structure shows to be most closely related to each other.</a:t>
            </a:r>
          </a:p>
          <a:p>
            <a:endParaRPr lang="en-US"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70</a:t>
            </a:fld>
            <a:endParaRPr lang="en-US"/>
          </a:p>
        </p:txBody>
      </p:sp>
    </p:spTree>
    <p:extLst>
      <p:ext uri="{BB962C8B-B14F-4D97-AF65-F5344CB8AC3E}">
        <p14:creationId xmlns:p14="http://schemas.microsoft.com/office/powerpoint/2010/main" val="94784758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can see already from the way I’ve glossed it, that I’m most closely following the wording of the JPS here, taking the word “</a:t>
            </a:r>
            <a:r>
              <a:rPr lang="en-US" baseline="0" dirty="0" err="1" smtClean="0"/>
              <a:t>k’zot</a:t>
            </a:r>
            <a:r>
              <a:rPr lang="en-US" baseline="0" dirty="0" smtClean="0"/>
              <a:t>” (like this) to be referring back, not forward. So – what was my rationale for this choice?</a:t>
            </a:r>
          </a:p>
          <a:p>
            <a:endParaRPr lang="en-US" baseline="0" dirty="0" smtClean="0"/>
          </a:p>
          <a:p>
            <a:r>
              <a:rPr lang="en-US" baseline="0" dirty="0" smtClean="0"/>
              <a:t>It has to do with where in the phrase structure the word “</a:t>
            </a:r>
            <a:r>
              <a:rPr lang="en-US" baseline="0" dirty="0" err="1" smtClean="0"/>
              <a:t>k’zot</a:t>
            </a:r>
            <a:r>
              <a:rPr lang="en-US" baseline="0" dirty="0" smtClean="0"/>
              <a:t>” falls. Notice that it’s in the middle of a phrase cluster, with another phrase following it before the next break occurs. Now, there are two other verses nearby in which “zot” (this) clearly </a:t>
            </a:r>
            <a:r>
              <a:rPr lang="en-US" i="1" baseline="0" dirty="0" smtClean="0"/>
              <a:t>is </a:t>
            </a:r>
            <a:r>
              <a:rPr lang="en-US" baseline="0" dirty="0" smtClean="0"/>
              <a:t>pointing forward – in verses 45:17 and 19. Let me show you these. This time rather than going through the tree building process, I’ll just jump straight to the end result – </a:t>
            </a:r>
          </a:p>
          <a:p>
            <a:endParaRPr lang="en-US" baseline="0"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71</a:t>
            </a:fld>
            <a:endParaRPr lang="en-US"/>
          </a:p>
        </p:txBody>
      </p:sp>
    </p:spTree>
    <p:extLst>
      <p:ext uri="{BB962C8B-B14F-4D97-AF65-F5344CB8AC3E}">
        <p14:creationId xmlns:p14="http://schemas.microsoft.com/office/powerpoint/2010/main" val="373580886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where the phrase “do this” is clearly pointing forward, notice how the colon pointing ahead to what follows it is nicely matched by a break in the phrase structure. And we find the same thing in verse 19 –</a:t>
            </a:r>
          </a:p>
        </p:txBody>
      </p:sp>
      <p:sp>
        <p:nvSpPr>
          <p:cNvPr id="4" name="Slide Number Placeholder 3"/>
          <p:cNvSpPr>
            <a:spLocks noGrp="1"/>
          </p:cNvSpPr>
          <p:nvPr>
            <p:ph type="sldNum" sz="quarter" idx="10"/>
          </p:nvPr>
        </p:nvSpPr>
        <p:spPr/>
        <p:txBody>
          <a:bodyPr/>
          <a:lstStyle/>
          <a:p>
            <a:fld id="{1A3953E9-8818-4717-8290-DBECDD9DFAA2}" type="slidenum">
              <a:rPr lang="en-US" smtClean="0"/>
              <a:t>72</a:t>
            </a:fld>
            <a:endParaRPr lang="en-US"/>
          </a:p>
        </p:txBody>
      </p:sp>
    </p:spTree>
    <p:extLst>
      <p:ext uri="{BB962C8B-B14F-4D97-AF65-F5344CB8AC3E}">
        <p14:creationId xmlns:p14="http://schemas.microsoft.com/office/powerpoint/2010/main" val="359412440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see “do this” falling just before the break in the phrase structure, marked by </a:t>
            </a:r>
            <a:r>
              <a:rPr lang="en-US" baseline="0" dirty="0" err="1" smtClean="0"/>
              <a:t>Etnachta</a:t>
            </a:r>
            <a:r>
              <a:rPr lang="en-US" baseline="0" dirty="0" smtClean="0"/>
              <a:t>, with the following clusters of phrases describing that thing which “this” is pointing ahead to. </a:t>
            </a:r>
          </a:p>
          <a:p>
            <a:endParaRPr lang="en-US" baseline="0" dirty="0" smtClean="0"/>
          </a:p>
          <a:p>
            <a:r>
              <a:rPr lang="en-US" baseline="0" dirty="0" smtClean="0"/>
              <a:t>But in verse 45:23 we’re not seeing anything like this –</a:t>
            </a:r>
          </a:p>
        </p:txBody>
      </p:sp>
      <p:sp>
        <p:nvSpPr>
          <p:cNvPr id="4" name="Slide Number Placeholder 3"/>
          <p:cNvSpPr>
            <a:spLocks noGrp="1"/>
          </p:cNvSpPr>
          <p:nvPr>
            <p:ph type="sldNum" sz="quarter" idx="10"/>
          </p:nvPr>
        </p:nvSpPr>
        <p:spPr/>
        <p:txBody>
          <a:bodyPr/>
          <a:lstStyle/>
          <a:p>
            <a:fld id="{1A3953E9-8818-4717-8290-DBECDD9DFAA2}" type="slidenum">
              <a:rPr lang="en-US" smtClean="0"/>
              <a:t>73</a:t>
            </a:fld>
            <a:endParaRPr lang="en-US"/>
          </a:p>
        </p:txBody>
      </p:sp>
    </p:spTree>
    <p:extLst>
      <p:ext uri="{BB962C8B-B14F-4D97-AF65-F5344CB8AC3E}">
        <p14:creationId xmlns:p14="http://schemas.microsoft.com/office/powerpoint/2010/main" val="27330295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middle of the first phrase cluster where it’s glossed “in like manner”, referring back to things that were described in verse 21 – to put a colon there, pointing ahead, would feel quite out of place. It seems reasonable to expect that such a reference would only fall just before a break in the phrase structure, as we saw in verses 17 and 19. So here the phrasing points to the minority opinion – taking “like this” in verse 23 to be referring back to things that were previously said – as the rendering that’s most likely to be correct. The only English translations I’ve found which clearly follow this are CJB, JPS, and GNV</a:t>
            </a:r>
          </a:p>
          <a:p>
            <a:endParaRPr lang="en-US" baseline="0" dirty="0" smtClean="0"/>
          </a:p>
          <a:p>
            <a:r>
              <a:rPr lang="en-US" baseline="0" dirty="0" smtClean="0"/>
              <a:t>Ok, now an interesting case where the guidance of the accent marks corrected a misunderstanding about how some neighboring Hebrew words were meant to relate to each other.</a:t>
            </a:r>
          </a:p>
        </p:txBody>
      </p:sp>
      <p:sp>
        <p:nvSpPr>
          <p:cNvPr id="4" name="Slide Number Placeholder 3"/>
          <p:cNvSpPr>
            <a:spLocks noGrp="1"/>
          </p:cNvSpPr>
          <p:nvPr>
            <p:ph type="sldNum" sz="quarter" idx="10"/>
          </p:nvPr>
        </p:nvSpPr>
        <p:spPr/>
        <p:txBody>
          <a:bodyPr/>
          <a:lstStyle/>
          <a:p>
            <a:fld id="{1A3953E9-8818-4717-8290-DBECDD9DFAA2}" type="slidenum">
              <a:rPr lang="en-US" smtClean="0"/>
              <a:t>74</a:t>
            </a:fld>
            <a:endParaRPr lang="en-US"/>
          </a:p>
        </p:txBody>
      </p:sp>
    </p:spTree>
    <p:extLst>
      <p:ext uri="{BB962C8B-B14F-4D97-AF65-F5344CB8AC3E}">
        <p14:creationId xmlns:p14="http://schemas.microsoft.com/office/powerpoint/2010/main" val="427322040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is Genesis 50:23. This one is an interesting case, where for my English ears, used to English word orders, I was easily led astray as far as the part played by each word in this construction. And it made little enough difference to the overall meaning, that I didn’t see any problem,</a:t>
            </a:r>
            <a:r>
              <a:rPr lang="en-US" baseline="0" dirty="0" smtClean="0"/>
              <a:t> until I saw the resulting mismatch in the phrase structure. Let’s put together the phrase structure tree and then examine it –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75</a:t>
            </a:fld>
            <a:endParaRPr lang="en-US"/>
          </a:p>
        </p:txBody>
      </p:sp>
    </p:spTree>
    <p:extLst>
      <p:ext uri="{BB962C8B-B14F-4D97-AF65-F5344CB8AC3E}">
        <p14:creationId xmlns:p14="http://schemas.microsoft.com/office/powerpoint/2010/main" val="321077175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Here are the phrase divisions</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76</a:t>
            </a:fld>
            <a:endParaRPr lang="en-US"/>
          </a:p>
        </p:txBody>
      </p:sp>
    </p:spTree>
    <p:extLst>
      <p:ext uri="{BB962C8B-B14F-4D97-AF65-F5344CB8AC3E}">
        <p14:creationId xmlns:p14="http://schemas.microsoft.com/office/powerpoint/2010/main" val="196123534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looking again at</a:t>
            </a:r>
            <a:r>
              <a:rPr lang="en-US" baseline="0" dirty="0" smtClean="0"/>
              <a:t> the chart of accent markings, we can fill in the information that they provide.</a:t>
            </a:r>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77</a:t>
            </a:fld>
            <a:endParaRPr lang="en-US"/>
          </a:p>
        </p:txBody>
      </p:sp>
    </p:spTree>
    <p:extLst>
      <p:ext uri="{BB962C8B-B14F-4D97-AF65-F5344CB8AC3E}">
        <p14:creationId xmlns:p14="http://schemas.microsoft.com/office/powerpoint/2010/main" val="115631211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 see </a:t>
            </a:r>
            <a:r>
              <a:rPr lang="en-US" baseline="0" dirty="0" smtClean="0"/>
              <a:t>how the phrases relate to each other we’ll next build the phrase structure tree – finding the first </a:t>
            </a:r>
            <a:r>
              <a:rPr lang="en-US" baseline="0" dirty="0" err="1" smtClean="0"/>
              <a:t>downstep</a:t>
            </a:r>
            <a:r>
              <a:rPr lang="en-US" baseline="0" dirty="0" smtClean="0"/>
              <a:t> and marking it.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78</a:t>
            </a:fld>
            <a:endParaRPr lang="en-US"/>
          </a:p>
        </p:txBody>
      </p:sp>
    </p:spTree>
    <p:extLst>
      <p:ext uri="{BB962C8B-B14F-4D97-AF65-F5344CB8AC3E}">
        <p14:creationId xmlns:p14="http://schemas.microsoft.com/office/powerpoint/2010/main" val="84516043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79</a:t>
            </a:fld>
            <a:endParaRPr lang="en-US"/>
          </a:p>
        </p:txBody>
      </p:sp>
    </p:spTree>
    <p:extLst>
      <p:ext uri="{BB962C8B-B14F-4D97-AF65-F5344CB8AC3E}">
        <p14:creationId xmlns:p14="http://schemas.microsoft.com/office/powerpoint/2010/main" val="211910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again we mark the two phrases as shown here, tying them together with converging lines to mark them as conjoined, and removing the colored highlighting from the level number that’s no longer marking the end, and thus no longer available for consideration.</a:t>
            </a:r>
          </a:p>
          <a:p>
            <a:endParaRPr lang="en-US" baseline="0" dirty="0" smtClean="0"/>
          </a:p>
          <a:p>
            <a:r>
              <a:rPr lang="en-US" baseline="0" dirty="0" smtClean="0"/>
              <a:t>Then we look at the remaining available phrases, again finding the next pair that’s available to be conjoined. This time the first </a:t>
            </a:r>
            <a:r>
              <a:rPr lang="en-US" baseline="0" dirty="0" err="1" smtClean="0"/>
              <a:t>downstep</a:t>
            </a:r>
            <a:r>
              <a:rPr lang="en-US" baseline="0" dirty="0" smtClean="0"/>
              <a:t> is between the second and fourth phrases, which both have the colored highlighting, and show a </a:t>
            </a:r>
            <a:r>
              <a:rPr lang="en-US" baseline="0" dirty="0" err="1" smtClean="0"/>
              <a:t>downstep</a:t>
            </a:r>
            <a:r>
              <a:rPr lang="en-US" baseline="0" dirty="0" smtClean="0"/>
              <a:t> from 3 to 2.</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8</a:t>
            </a:fld>
            <a:endParaRPr lang="en-US"/>
          </a:p>
        </p:txBody>
      </p:sp>
    </p:spTree>
    <p:extLst>
      <p:ext uri="{BB962C8B-B14F-4D97-AF65-F5344CB8AC3E}">
        <p14:creationId xmlns:p14="http://schemas.microsoft.com/office/powerpoint/2010/main" val="363231318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80</a:t>
            </a:fld>
            <a:endParaRPr lang="en-US"/>
          </a:p>
        </p:txBody>
      </p:sp>
    </p:spTree>
    <p:extLst>
      <p:ext uri="{BB962C8B-B14F-4D97-AF65-F5344CB8AC3E}">
        <p14:creationId xmlns:p14="http://schemas.microsoft.com/office/powerpoint/2010/main" val="208098054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81</a:t>
            </a:fld>
            <a:endParaRPr lang="en-US"/>
          </a:p>
        </p:txBody>
      </p:sp>
    </p:spTree>
    <p:extLst>
      <p:ext uri="{BB962C8B-B14F-4D97-AF65-F5344CB8AC3E}">
        <p14:creationId xmlns:p14="http://schemas.microsoft.com/office/powerpoint/2010/main" val="187165088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82</a:t>
            </a:fld>
            <a:endParaRPr lang="en-US"/>
          </a:p>
        </p:txBody>
      </p:sp>
    </p:spTree>
    <p:extLst>
      <p:ext uri="{BB962C8B-B14F-4D97-AF65-F5344CB8AC3E}">
        <p14:creationId xmlns:p14="http://schemas.microsoft.com/office/powerpoint/2010/main" val="327237301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83</a:t>
            </a:fld>
            <a:endParaRPr lang="en-US"/>
          </a:p>
        </p:txBody>
      </p:sp>
    </p:spTree>
    <p:extLst>
      <p:ext uri="{BB962C8B-B14F-4D97-AF65-F5344CB8AC3E}">
        <p14:creationId xmlns:p14="http://schemas.microsoft.com/office/powerpoint/2010/main" val="220613352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84</a:t>
            </a:fld>
            <a:endParaRPr lang="en-US"/>
          </a:p>
        </p:txBody>
      </p:sp>
    </p:spTree>
    <p:extLst>
      <p:ext uri="{BB962C8B-B14F-4D97-AF65-F5344CB8AC3E}">
        <p14:creationId xmlns:p14="http://schemas.microsoft.com/office/powerpoint/2010/main" val="147751641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tie together the two halves of the verse.</a:t>
            </a:r>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85</a:t>
            </a:fld>
            <a:endParaRPr lang="en-US"/>
          </a:p>
        </p:txBody>
      </p:sp>
    </p:spTree>
    <p:extLst>
      <p:ext uri="{BB962C8B-B14F-4D97-AF65-F5344CB8AC3E}">
        <p14:creationId xmlns:p14="http://schemas.microsoft.com/office/powerpoint/2010/main" val="79066098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add in the colored</a:t>
            </a:r>
            <a:r>
              <a:rPr lang="en-US" baseline="0" dirty="0" smtClean="0"/>
              <a:t> highlighting to group together the clusters of phrases which the tree structure shows to be most closely related to each other.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A3953E9-8818-4717-8290-DBECDD9DFAA2}" type="slidenum">
              <a:rPr lang="en-US" smtClean="0"/>
              <a:t>86</a:t>
            </a:fld>
            <a:endParaRPr lang="en-US"/>
          </a:p>
        </p:txBody>
      </p:sp>
    </p:spTree>
    <p:extLst>
      <p:ext uri="{BB962C8B-B14F-4D97-AF65-F5344CB8AC3E}">
        <p14:creationId xmlns:p14="http://schemas.microsoft.com/office/powerpoint/2010/main" val="344487503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 had was “to Ephraim”, followed</a:t>
            </a:r>
            <a:r>
              <a:rPr lang="en-US" baseline="0" dirty="0" smtClean="0"/>
              <a:t> by “sons” – and it seemed like a good match for all the English translations, to just understand this as the phrase “Ephraim’s sons”. But looking at the phrase structure, we see that “Ephraim” and “sons” actually don’t come together as a phrase. The closest companion of “Ephraim” is actually the phrase </a:t>
            </a:r>
            <a:r>
              <a:rPr lang="en-US" i="1" baseline="0" dirty="0" smtClean="0"/>
              <a:t>before</a:t>
            </a:r>
            <a:r>
              <a:rPr lang="en-US" baseline="0" dirty="0" smtClean="0"/>
              <a:t> it, and the closest companion of “sons” is actually the phrase </a:t>
            </a:r>
            <a:r>
              <a:rPr lang="en-US" i="1" baseline="0" dirty="0" smtClean="0"/>
              <a:t>after </a:t>
            </a:r>
            <a:r>
              <a:rPr lang="en-US" baseline="0" dirty="0" smtClean="0"/>
              <a:t>it. </a:t>
            </a:r>
          </a:p>
          <a:p>
            <a:endParaRPr lang="en-US" baseline="0" dirty="0" smtClean="0"/>
          </a:p>
          <a:p>
            <a:r>
              <a:rPr lang="en-US" baseline="0" dirty="0" smtClean="0"/>
              <a:t>Now, were these Ephraim’s sons that Joseph saw? Well, yes – they were. But it talks about this in a different way than we might expect. I think maybe one reason for this construction is to allow the entire phrase “sons to the third generation” to be expressed as the possession of Ephraim that Joseph got to see, rather than just Ephraim’s “sons”.</a:t>
            </a:r>
          </a:p>
          <a:p>
            <a:endParaRPr lang="en-US" baseline="0" dirty="0" smtClean="0"/>
          </a:p>
          <a:p>
            <a:r>
              <a:rPr lang="en-US" baseline="0" dirty="0" smtClean="0"/>
              <a:t>I’ve encountered 5 other similar cases in Genesis which may be worth examining to get a better feel for how to understand this kind of construction, found in Gen 17:7, 17:8, 20:12, 28:21, and 29:29. I won’t step through the tree building process for these, but just show you the end results. I’ll start with 20:12 –</a:t>
            </a:r>
          </a:p>
          <a:p>
            <a:endParaRPr lang="en-US" baseline="0"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87</a:t>
            </a:fld>
            <a:endParaRPr lang="en-US"/>
          </a:p>
        </p:txBody>
      </p:sp>
    </p:spTree>
    <p:extLst>
      <p:ext uri="{BB962C8B-B14F-4D97-AF65-F5344CB8AC3E}">
        <p14:creationId xmlns:p14="http://schemas.microsoft.com/office/powerpoint/2010/main" val="2804491437"/>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an interesting construction. For the last two phrases, our English translations typically just say “she became my wife” – and this probably does a pretty good job of communicating the main idea. Literally it might be read something like “and she became to me to wife” – which in English doesn’t communicate very well. But because of the phrasing – with the phrase break between “my” and “wife” – I have to look a little closer at what’s going on.</a:t>
            </a:r>
          </a:p>
          <a:p>
            <a:endParaRPr lang="en-US" baseline="0" dirty="0" smtClean="0"/>
          </a:p>
          <a:p>
            <a:r>
              <a:rPr lang="en-US" baseline="0" dirty="0" smtClean="0"/>
              <a:t>It feels like the wording is highlighting the change in relationship for Sarah – what she was, contrasted to what she then became to Abraham. To Abraham, she became wife. And not just -a- wife. She was the one through whom God would fulfill His promise to Abraham. So I’ve glossed it as “(my) wife”, in order hold onto some of that sense of definiteness. </a:t>
            </a:r>
          </a:p>
          <a:p>
            <a:endParaRPr lang="en-US" baseline="0" dirty="0" smtClean="0"/>
          </a:p>
          <a:p>
            <a:r>
              <a:rPr lang="en-US" baseline="0" dirty="0" smtClean="0"/>
              <a:t>Let’s look next at 29:29 –</a:t>
            </a:r>
          </a:p>
        </p:txBody>
      </p:sp>
      <p:sp>
        <p:nvSpPr>
          <p:cNvPr id="4" name="Slide Number Placeholder 3"/>
          <p:cNvSpPr>
            <a:spLocks noGrp="1"/>
          </p:cNvSpPr>
          <p:nvPr>
            <p:ph type="sldNum" sz="quarter" idx="10"/>
          </p:nvPr>
        </p:nvSpPr>
        <p:spPr/>
        <p:txBody>
          <a:bodyPr/>
          <a:lstStyle/>
          <a:p>
            <a:fld id="{1A3953E9-8818-4717-8290-DBECDD9DFAA2}" type="slidenum">
              <a:rPr lang="en-US" smtClean="0"/>
              <a:t>88</a:t>
            </a:fld>
            <a:endParaRPr lang="en-US"/>
          </a:p>
        </p:txBody>
      </p:sp>
    </p:spTree>
    <p:extLst>
      <p:ext uri="{BB962C8B-B14F-4D97-AF65-F5344CB8AC3E}">
        <p14:creationId xmlns:p14="http://schemas.microsoft.com/office/powerpoint/2010/main" val="263146957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phrases of interest are the last two, which in English could be translated as “to be her servant”, but again with that wording would be putting the possessive “her” in an awkward place at the end of a phrase. And then looking at the Hebrew wording we see that it’s actually consistent with the phrasing – just not with the typical English translation. As in the previous example, it feels like the wording is highlighting a change in relationship – what Bilhah was, contrasted to now taking on this role as servant to Rachel. Here again it feels meaningful to try to hold onto the sense that Bilhah isn’t just -a- servant – but the one who was specifically provided for Rachel. So again I’ve added in the possessive “her” in English to provide some of that sense of definiteness.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look next at 17:7 –</a:t>
            </a:r>
          </a:p>
          <a:p>
            <a:endParaRPr lang="en-US" baseline="0"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89</a:t>
            </a:fld>
            <a:endParaRPr lang="en-US"/>
          </a:p>
        </p:txBody>
      </p:sp>
    </p:spTree>
    <p:extLst>
      <p:ext uri="{BB962C8B-B14F-4D97-AF65-F5344CB8AC3E}">
        <p14:creationId xmlns:p14="http://schemas.microsoft.com/office/powerpoint/2010/main" val="1910477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again tie the two together to mark them as conjoined, and remove the colored highlighting from the first of the two to mark it as no longer available for consideration.</a:t>
            </a:r>
          </a:p>
          <a:p>
            <a:endParaRPr lang="en-US" baseline="0" dirty="0" smtClean="0"/>
          </a:p>
          <a:p>
            <a:r>
              <a:rPr lang="en-US" baseline="0" dirty="0" smtClean="0"/>
              <a:t>The next pair of phrases available to be conjoined is phrases 5 and 6, both showing the colored highlighting, and showing a </a:t>
            </a:r>
            <a:r>
              <a:rPr lang="en-US" baseline="0" dirty="0" err="1" smtClean="0"/>
              <a:t>downstep</a:t>
            </a:r>
            <a:r>
              <a:rPr lang="en-US" baseline="0" dirty="0" smtClean="0"/>
              <a:t> from 2 to 1.</a:t>
            </a:r>
          </a:p>
        </p:txBody>
      </p:sp>
      <p:sp>
        <p:nvSpPr>
          <p:cNvPr id="4" name="Slide Number Placeholder 3"/>
          <p:cNvSpPr>
            <a:spLocks noGrp="1"/>
          </p:cNvSpPr>
          <p:nvPr>
            <p:ph type="sldNum" sz="quarter" idx="10"/>
          </p:nvPr>
        </p:nvSpPr>
        <p:spPr/>
        <p:txBody>
          <a:bodyPr/>
          <a:lstStyle/>
          <a:p>
            <a:fld id="{BB59B765-38E2-4A07-B356-449D4674FF78}" type="slidenum">
              <a:rPr lang="en-US" smtClean="0"/>
              <a:t>9</a:t>
            </a:fld>
            <a:endParaRPr lang="en-US"/>
          </a:p>
        </p:txBody>
      </p:sp>
    </p:spTree>
    <p:extLst>
      <p:ext uri="{BB962C8B-B14F-4D97-AF65-F5344CB8AC3E}">
        <p14:creationId xmlns:p14="http://schemas.microsoft.com/office/powerpoint/2010/main" val="161771355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be your God. Or a little bit more literally, “to be to you God” – with the phrasing making the second one a better fit, since English doesn’t allow a phrase break between “your” and “God”. Here again I have that same feeling, that it’s important to hold onto the sense of definiteness – that God doesn’t intend to be seen as just one of many choices of who I’m going to “pick” to be my God. So a wording that gives the idea of His being -a- God to you can be tossed out. And even saying to be “your” God feels a bit lacking – still suggesting the possibility that there might be other genuine choices out there. So this time the wording suggested by the phrasing feels like the clear choice – and it’s great to see that many English translations have gone this way – including RSV, NASB, and ESV. I think part of the reason for this is the following phrase “and to your offspring after you.” It couldn’t so readily be expanded to include this if we’d expressed it as just “to be your God”</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look at 17:8 –</a:t>
            </a:r>
          </a:p>
          <a:p>
            <a:endParaRPr lang="en-US" baseline="0"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90</a:t>
            </a:fld>
            <a:endParaRPr lang="en-US"/>
          </a:p>
        </p:txBody>
      </p:sp>
    </p:spTree>
    <p:extLst>
      <p:ext uri="{BB962C8B-B14F-4D97-AF65-F5344CB8AC3E}">
        <p14:creationId xmlns:p14="http://schemas.microsoft.com/office/powerpoint/2010/main" val="294394509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last two phrases – “and I will be to them God”. The things mentioned for the previous verse apply here too – but here our typical translations have gone with the easier translation, the one which no longer works if we fully honor the phrase breaks – just saying “and I will be their God.” I’m not sure which I would choose myself if it were up to me. I kind of like the idea of keeping a structure that matches what was done in the previous verse and more closely reflects the Hebrew wording. But there’s also something about “and I will be their God” – I can’t quite put my finger on it, but it feels like a strong, solid way of saying it here.</a:t>
            </a:r>
          </a:p>
          <a:p>
            <a:endParaRPr lang="en-US" baseline="0" dirty="0" smtClean="0"/>
          </a:p>
          <a:p>
            <a:r>
              <a:rPr lang="en-US" baseline="0" dirty="0" smtClean="0"/>
              <a:t>Finally, here’s 28:21 –</a:t>
            </a:r>
          </a:p>
          <a:p>
            <a:endParaRPr lang="en-US" baseline="0"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91</a:t>
            </a:fld>
            <a:endParaRPr lang="en-US"/>
          </a:p>
        </p:txBody>
      </p:sp>
    </p:spTree>
    <p:extLst>
      <p:ext uri="{BB962C8B-B14F-4D97-AF65-F5344CB8AC3E}">
        <p14:creationId xmlns:p14="http://schemas.microsoft.com/office/powerpoint/2010/main" val="278681711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It’s a similar idea being expressed, this time being Jacob’s process of working out his relationship with God – saying that if God goes with him and protects him and provides for him along the way so that he’s able to return in peace to his father’s house – then the LORD God will be his God just as He has been to his father and to his father’s father before him. And again there’s a slight difference between the most straightforward English translation – “then the LORD will become my God”, and a translation that fully pays attention to the phrasing – “then the LORD will become to me God”. This time I’m leaning toward the second rendering – the one that follows the phrasing – as the one I like best. I think the reason has to do with the fact that who God -is- really doesn’t depend in any way on the choice that Jacob makes. God is God, the One who created him, and all that exists. The part in question here is just the matter of who the LORD will be to Jacob – whether Jacob will acknowledge and serve Him as God. And the second wording, the one which fully follows the phrasing, seems to express this best.</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let me offer one example where a significant piece of information is lost, if we’re not tuned in to the phrase structure specified by the disjunctive accents.</a:t>
            </a:r>
          </a:p>
          <a:p>
            <a:endParaRPr lang="en-US" baseline="0" dirty="0" smtClean="0"/>
          </a:p>
        </p:txBody>
      </p:sp>
      <p:sp>
        <p:nvSpPr>
          <p:cNvPr id="4" name="Slide Number Placeholder 3"/>
          <p:cNvSpPr>
            <a:spLocks noGrp="1"/>
          </p:cNvSpPr>
          <p:nvPr>
            <p:ph type="sldNum" sz="quarter" idx="10"/>
          </p:nvPr>
        </p:nvSpPr>
        <p:spPr/>
        <p:txBody>
          <a:bodyPr/>
          <a:lstStyle/>
          <a:p>
            <a:fld id="{1A3953E9-8818-4717-8290-DBECDD9DFAA2}" type="slidenum">
              <a:rPr lang="en-US" smtClean="0"/>
              <a:t>92</a:t>
            </a:fld>
            <a:endParaRPr lang="en-US"/>
          </a:p>
        </p:txBody>
      </p:sp>
    </p:spTree>
    <p:extLst>
      <p:ext uri="{BB962C8B-B14F-4D97-AF65-F5344CB8AC3E}">
        <p14:creationId xmlns:p14="http://schemas.microsoft.com/office/powerpoint/2010/main" val="381781827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is Genesis</a:t>
            </a:r>
            <a:r>
              <a:rPr lang="en-US" baseline="0" dirty="0" smtClean="0"/>
              <a:t> 15:13, with the original text and all its markings on the left, and English glosses on the right.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93</a:t>
            </a:fld>
            <a:endParaRPr lang="en-US"/>
          </a:p>
        </p:txBody>
      </p:sp>
    </p:spTree>
    <p:extLst>
      <p:ext uri="{BB962C8B-B14F-4D97-AF65-F5344CB8AC3E}">
        <p14:creationId xmlns:p14="http://schemas.microsoft.com/office/powerpoint/2010/main" val="278744785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Here again is the chart of disjunctive accents</a:t>
            </a:r>
            <a:r>
              <a:rPr lang="en-US" baseline="0" dirty="0" smtClean="0"/>
              <a:t> for the narrative or prose system of phrase marking used in Genesis. Looking for these in the current text, we can identify the following 10 phrases, </a:t>
            </a:r>
            <a:r>
              <a:rPr lang="en-US" dirty="0" smtClean="0"/>
              <a:t>and the level that’s assigned </a:t>
            </a:r>
            <a:r>
              <a:rPr lang="en-US" baseline="0" dirty="0" smtClean="0"/>
              <a:t>to each one </a:t>
            </a:r>
            <a:r>
              <a:rPr lang="en-US" dirty="0" smtClean="0"/>
              <a:t>by these</a:t>
            </a:r>
            <a:r>
              <a:rPr lang="en-US" baseline="0" dirty="0" smtClean="0"/>
              <a:t> accents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94</a:t>
            </a:fld>
            <a:endParaRPr lang="en-US"/>
          </a:p>
        </p:txBody>
      </p:sp>
    </p:spTree>
    <p:extLst>
      <p:ext uri="{BB962C8B-B14F-4D97-AF65-F5344CB8AC3E}">
        <p14:creationId xmlns:p14="http://schemas.microsoft.com/office/powerpoint/2010/main" val="164164718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Now applying the tree building process, we mark the first </a:t>
            </a:r>
            <a:r>
              <a:rPr lang="en-US" dirty="0" err="1" smtClean="0"/>
              <a:t>downstep</a:t>
            </a:r>
            <a:r>
              <a:rPr lang="en-US" dirty="0" smtClean="0"/>
              <a:t>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95</a:t>
            </a:fld>
            <a:endParaRPr lang="en-US"/>
          </a:p>
        </p:txBody>
      </p:sp>
    </p:spTree>
    <p:extLst>
      <p:ext uri="{BB962C8B-B14F-4D97-AF65-F5344CB8AC3E}">
        <p14:creationId xmlns:p14="http://schemas.microsoft.com/office/powerpoint/2010/main" val="290412571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r>
              <a:rPr lang="en-US" dirty="0" err="1" smtClean="0"/>
              <a:t>downstep</a:t>
            </a:r>
            <a:r>
              <a:rPr lang="en-US" dirty="0" smtClean="0"/>
              <a:t>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96</a:t>
            </a:fld>
            <a:endParaRPr lang="en-US"/>
          </a:p>
        </p:txBody>
      </p:sp>
    </p:spTree>
    <p:extLst>
      <p:ext uri="{BB962C8B-B14F-4D97-AF65-F5344CB8AC3E}">
        <p14:creationId xmlns:p14="http://schemas.microsoft.com/office/powerpoint/2010/main" val="404576947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97</a:t>
            </a:fld>
            <a:endParaRPr lang="en-US"/>
          </a:p>
        </p:txBody>
      </p:sp>
    </p:spTree>
    <p:extLst>
      <p:ext uri="{BB962C8B-B14F-4D97-AF65-F5344CB8AC3E}">
        <p14:creationId xmlns:p14="http://schemas.microsoft.com/office/powerpoint/2010/main" val="238611806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98</a:t>
            </a:fld>
            <a:endParaRPr lang="en-US"/>
          </a:p>
        </p:txBody>
      </p:sp>
    </p:spTree>
    <p:extLst>
      <p:ext uri="{BB962C8B-B14F-4D97-AF65-F5344CB8AC3E}">
        <p14:creationId xmlns:p14="http://schemas.microsoft.com/office/powerpoint/2010/main" val="1134697598"/>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99</a:t>
            </a:fld>
            <a:endParaRPr lang="en-US"/>
          </a:p>
        </p:txBody>
      </p:sp>
    </p:spTree>
    <p:extLst>
      <p:ext uri="{BB962C8B-B14F-4D97-AF65-F5344CB8AC3E}">
        <p14:creationId xmlns:p14="http://schemas.microsoft.com/office/powerpoint/2010/main" val="159631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8E24E-B6EB-4A1C-A931-76F800D88DB7}"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156100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E24E-B6EB-4A1C-A931-76F800D88DB7}"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3599864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E24E-B6EB-4A1C-A931-76F800D88DB7}"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125964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E24E-B6EB-4A1C-A931-76F800D88DB7}"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266950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8E24E-B6EB-4A1C-A931-76F800D88DB7}"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156513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8E24E-B6EB-4A1C-A931-76F800D88DB7}"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133794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8E24E-B6EB-4A1C-A931-76F800D88DB7}" type="datetimeFigureOut">
              <a:rPr lang="en-US" smtClean="0"/>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7433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8E24E-B6EB-4A1C-A931-76F800D88DB7}" type="datetimeFigureOut">
              <a:rPr lang="en-US" smtClean="0"/>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95491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8E24E-B6EB-4A1C-A931-76F800D88DB7}" type="datetimeFigureOut">
              <a:rPr lang="en-US" smtClean="0"/>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422482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8E24E-B6EB-4A1C-A931-76F800D88DB7}"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327449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8E24E-B6EB-4A1C-A931-76F800D88DB7}"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72F7-0ECA-4DB5-B96C-882B420FD0D4}" type="slidenum">
              <a:rPr lang="en-US" smtClean="0"/>
              <a:t>‹#›</a:t>
            </a:fld>
            <a:endParaRPr lang="en-US"/>
          </a:p>
        </p:txBody>
      </p:sp>
    </p:spTree>
    <p:extLst>
      <p:ext uri="{BB962C8B-B14F-4D97-AF65-F5344CB8AC3E}">
        <p14:creationId xmlns:p14="http://schemas.microsoft.com/office/powerpoint/2010/main" val="1882910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E24E-B6EB-4A1C-A931-76F800D88DB7}" type="datetimeFigureOut">
              <a:rPr lang="en-US" smtClean="0"/>
              <a:t>10/12/2019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372F7-0ECA-4DB5-B96C-882B420FD0D4}" type="slidenum">
              <a:rPr lang="en-US" smtClean="0"/>
              <a:t>‹#›</a:t>
            </a:fld>
            <a:endParaRPr lang="en-US"/>
          </a:p>
        </p:txBody>
      </p:sp>
    </p:spTree>
    <p:extLst>
      <p:ext uri="{BB962C8B-B14F-4D97-AF65-F5344CB8AC3E}">
        <p14:creationId xmlns:p14="http://schemas.microsoft.com/office/powerpoint/2010/main" val="2404929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Hebrew phrase marking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6466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40922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7651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03915" y="1619762"/>
            <a:ext cx="272637" cy="55129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03915" y="2188501"/>
            <a:ext cx="272637" cy="48800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346590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3733193"/>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1803045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11109" y="1905632"/>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5288756" y="227730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9" y="34638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10" y="37311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291035" y="3039263"/>
            <a:ext cx="534021" cy="69998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512059" y="2275591"/>
            <a:ext cx="312997" cy="763671"/>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904467" y="1379173"/>
            <a:ext cx="1148353" cy="88970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825056" y="2275591"/>
            <a:ext cx="221021" cy="76177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530629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11109" y="1905632"/>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5288756" y="227730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9" y="34638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10" y="37311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291035" y="3039263"/>
            <a:ext cx="534021" cy="69998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512059" y="2275591"/>
            <a:ext cx="312997" cy="763671"/>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904467" y="1379173"/>
            <a:ext cx="1148353" cy="88970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825056" y="2275591"/>
            <a:ext cx="221021" cy="76177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4911110" y="457040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4911111" y="4837695"/>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0208102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11109" y="1905632"/>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5288756" y="227730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9" y="34638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10" y="37311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291035" y="3039263"/>
            <a:ext cx="534021" cy="69998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512059" y="2275591"/>
            <a:ext cx="312997" cy="763671"/>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904467" y="1379173"/>
            <a:ext cx="1148353" cy="88970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825056" y="2275591"/>
            <a:ext cx="221021" cy="76177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4911110" y="457040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4911111" y="483769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5284197" y="3631996"/>
            <a:ext cx="1014079" cy="1211236"/>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6052820" y="2268876"/>
            <a:ext cx="245936" cy="139743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774842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11209" y="34638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11210" y="37311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110" y="457040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111" y="483769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11109" y="563839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11110" y="590568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911109" y="1905632"/>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288756" y="227730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91035" y="3039263"/>
            <a:ext cx="534021" cy="699983"/>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5512059" y="2275591"/>
            <a:ext cx="312997" cy="763671"/>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904467" y="1379173"/>
            <a:ext cx="1148353" cy="889703"/>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5825056" y="2275591"/>
            <a:ext cx="221021" cy="761777"/>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5284197" y="3631996"/>
            <a:ext cx="1014079" cy="1211236"/>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6052820" y="2268876"/>
            <a:ext cx="245936" cy="139743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481707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11209" y="34638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11210" y="37311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110" y="457040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111" y="483769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11109" y="563839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11110" y="590568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911109" y="1905632"/>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288756" y="227730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91035" y="3039263"/>
            <a:ext cx="534021" cy="699983"/>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5512059" y="2275591"/>
            <a:ext cx="312997" cy="763671"/>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904467" y="1379173"/>
            <a:ext cx="1148353" cy="889703"/>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5825056" y="2275591"/>
            <a:ext cx="221021" cy="761777"/>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5284197" y="3631996"/>
            <a:ext cx="1014079" cy="1211236"/>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6052820" y="2268876"/>
            <a:ext cx="245936" cy="1397436"/>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5291418" y="4560165"/>
            <a:ext cx="1074301" cy="1335682"/>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6298756" y="3676098"/>
            <a:ext cx="66963" cy="89431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1651428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12648" y="512064"/>
          <a:ext cx="10515600" cy="6001370"/>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smtClean="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3" name="Straight Connector 2"/>
          <p:cNvCxnSpPr/>
          <p:nvPr/>
        </p:nvCxnSpPr>
        <p:spPr>
          <a:xfrm>
            <a:off x="4938662" y="198473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38663" y="2252019"/>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31919" y="320860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31920" y="347589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25175" y="445932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25176" y="472661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5176" y="568989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5177" y="595718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938561" y="1493110"/>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16208" y="1864780"/>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311745" y="2635993"/>
            <a:ext cx="530890" cy="84803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5539511" y="1863069"/>
            <a:ext cx="312997" cy="763671"/>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925175" y="797646"/>
            <a:ext cx="1032907" cy="87476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5852508" y="1683893"/>
            <a:ext cx="110511" cy="94095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5298262" y="3406128"/>
            <a:ext cx="1027946" cy="1326021"/>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5958082" y="1682249"/>
            <a:ext cx="368126" cy="1714041"/>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5305485" y="4611664"/>
            <a:ext cx="1074301" cy="1335682"/>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6326208" y="3414322"/>
            <a:ext cx="53578" cy="118750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18193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40922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7651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03915" y="1619762"/>
            <a:ext cx="272637" cy="55129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03915" y="2188501"/>
            <a:ext cx="272637" cy="48800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346590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373319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576552" y="2171056"/>
            <a:ext cx="248503" cy="87774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4" y="3051146"/>
            <a:ext cx="521141" cy="6797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07797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40922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7651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03915" y="1619762"/>
            <a:ext cx="272637" cy="55129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03915" y="2188501"/>
            <a:ext cx="272637" cy="48800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346590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373319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576552" y="2171056"/>
            <a:ext cx="248503" cy="87774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4" y="3051146"/>
            <a:ext cx="521141" cy="679705"/>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4924086" y="45607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4924087" y="4828005"/>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58577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40922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7651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03915" y="1619762"/>
            <a:ext cx="272637" cy="55129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03915" y="2188501"/>
            <a:ext cx="272637" cy="48800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346590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373319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576552" y="2171056"/>
            <a:ext cx="248503" cy="87774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4" y="3051146"/>
            <a:ext cx="521141" cy="679705"/>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4924086" y="45607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4924087" y="482800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5825055" y="3070210"/>
            <a:ext cx="73525" cy="843882"/>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5303914" y="3916434"/>
            <a:ext cx="594666" cy="91157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29918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spTree>
    <p:extLst>
      <p:ext uri="{BB962C8B-B14F-4D97-AF65-F5344CB8AC3E}">
        <p14:creationId xmlns:p14="http://schemas.microsoft.com/office/powerpoint/2010/main" val="790612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84734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39725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64540"/>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7420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39725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6454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03915" y="1619762"/>
            <a:ext cx="272637" cy="55676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03915" y="2176531"/>
            <a:ext cx="272637" cy="48800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4607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39725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6454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03915" y="1619762"/>
            <a:ext cx="272637" cy="55676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03915" y="2176531"/>
            <a:ext cx="272637" cy="48800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7" y="344129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8" y="3708582"/>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53997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39725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6454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03915" y="1619762"/>
            <a:ext cx="272637" cy="55676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03915" y="2176531"/>
            <a:ext cx="272637" cy="48800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7" y="344129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8" y="370858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576552" y="2175849"/>
            <a:ext cx="248504" cy="850686"/>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5" y="3026535"/>
            <a:ext cx="521141" cy="6797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45559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3774324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[4]</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[2]</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[2]</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rgbClr val="FF33CC"/>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39725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6454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24087" y="344129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24088" y="370858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7" y="448533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8" y="475262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303915" y="1619762"/>
            <a:ext cx="272637" cy="55676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5" y="2176531"/>
            <a:ext cx="272637" cy="488009"/>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5576552" y="2175849"/>
            <a:ext cx="248504" cy="850686"/>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5303915" y="3026535"/>
            <a:ext cx="521141" cy="6797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05828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[4]</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3</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[2]</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[2]</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39725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6454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24087" y="344129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24088" y="370858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7" y="448533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8" y="475262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303915" y="1619762"/>
            <a:ext cx="272637" cy="55676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5" y="2176531"/>
            <a:ext cx="272637" cy="488009"/>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5576552" y="2175849"/>
            <a:ext cx="248504" cy="850686"/>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5303915" y="3026535"/>
            <a:ext cx="521141" cy="679705"/>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5825056" y="3026535"/>
            <a:ext cx="73525" cy="81451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5303915" y="3841053"/>
            <a:ext cx="594666" cy="91157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22006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12648" y="1088136"/>
          <a:ext cx="10515600" cy="4699084"/>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72630">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3" name="Straight Connector 2"/>
          <p:cNvCxnSpPr/>
          <p:nvPr/>
        </p:nvCxnSpPr>
        <p:spPr>
          <a:xfrm>
            <a:off x="4942710" y="136837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42711" y="163565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42711" y="254815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42712" y="281544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42709" y="377527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42710" y="404255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42711" y="497538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42712" y="524267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322537" y="1646945"/>
            <a:ext cx="379828" cy="535724"/>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22539" y="2208616"/>
            <a:ext cx="379826" cy="60683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5702366" y="2186188"/>
            <a:ext cx="272635" cy="929315"/>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5322537" y="3117844"/>
            <a:ext cx="652464" cy="922371"/>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5975001" y="3115503"/>
            <a:ext cx="186846" cy="1165669"/>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5322538" y="4281172"/>
            <a:ext cx="839309" cy="96150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94825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187288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nvPr>
        </p:nvGraphicFramePr>
        <p:xfrm>
          <a:off x="2073498" y="1110557"/>
          <a:ext cx="8822028" cy="3860688"/>
        </p:xfrm>
        <a:graphic>
          <a:graphicData uri="http://schemas.openxmlformats.org/drawingml/2006/table">
            <a:tbl>
              <a:tblPr>
                <a:tableStyleId>{5C22544A-7EE6-4342-B048-85BDC9FD1C3A}</a:tableStyleId>
              </a:tblPr>
              <a:tblGrid>
                <a:gridCol w="2205507"/>
                <a:gridCol w="2205507"/>
                <a:gridCol w="2205507"/>
                <a:gridCol w="2205507"/>
              </a:tblGrid>
              <a:tr h="495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365022">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a:t>
                      </a:r>
                      <a:r>
                        <a:rPr lang="en-US" sz="2000" dirty="0" smtClean="0">
                          <a:latin typeface="Ezra SIL" panose="02000400000000000000" pitchFamily="2" charset="-79"/>
                          <a:cs typeface="Ezra SIL" panose="02000400000000000000" pitchFamily="2" charset="-79"/>
                        </a:rPr>
                        <a:t> </a:t>
                      </a:r>
                      <a:r>
                        <a:rPr lang="en-US" sz="2000" dirty="0" err="1" smtClean="0"/>
                        <a:t>Geresh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Gershayim</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Pazer</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Qarnei</a:t>
                      </a:r>
                      <a:r>
                        <a:rPr lang="en-US" sz="2000" dirty="0" smtClean="0"/>
                        <a:t> Farah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TelishaG</a:t>
                      </a:r>
                      <a:endParaRPr lang="en-US" sz="2000" dirty="0" smtClean="0"/>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Legarmeh</a:t>
                      </a:r>
                      <a:endParaRPr lang="en-US" sz="2000" dirty="0" smtClean="0">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Pashta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Revi'i</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Zarqa</a:t>
                      </a:r>
                      <a:endParaRPr lang="en-US" sz="20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Tevir</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Yetiv</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Tip'cha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Zaqef</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000" dirty="0" err="1" smtClean="0"/>
                        <a:t>ZaqefG</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Segol</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Shalshelet</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Etnachta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Silluq</a:t>
                      </a:r>
                      <a:endParaRPr lang="en-US" sz="2400" dirty="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38473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21332473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872573" y="188210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872574" y="2149386"/>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2926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872573" y="188210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872574" y="214938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5250218" y="1762588"/>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872571" y="1387317"/>
            <a:ext cx="600950" cy="3734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3344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872573" y="188210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872574" y="214938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5250218" y="1762588"/>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872571" y="1387317"/>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872572" y="346964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872573" y="3736934"/>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31088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872573" y="188210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872574" y="214938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5250218" y="1762588"/>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872571" y="1387317"/>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872572" y="346964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872573" y="373693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252399" y="334391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872571" y="2970115"/>
            <a:ext cx="600950" cy="3734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6144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nvPr>
        </p:nvGraphicFramePr>
        <p:xfrm>
          <a:off x="2073498" y="1110557"/>
          <a:ext cx="8822028" cy="3860688"/>
        </p:xfrm>
        <a:graphic>
          <a:graphicData uri="http://schemas.openxmlformats.org/drawingml/2006/table">
            <a:tbl>
              <a:tblPr>
                <a:tableStyleId>{5C22544A-7EE6-4342-B048-85BDC9FD1C3A}</a:tableStyleId>
              </a:tblPr>
              <a:tblGrid>
                <a:gridCol w="2205507"/>
                <a:gridCol w="2205507"/>
                <a:gridCol w="2205507"/>
                <a:gridCol w="2205507"/>
              </a:tblGrid>
              <a:tr h="495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365022">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a:t>
                      </a:r>
                      <a:r>
                        <a:rPr lang="en-US" sz="2000" dirty="0" smtClean="0">
                          <a:latin typeface="Ezra SIL" panose="02000400000000000000" pitchFamily="2" charset="-79"/>
                          <a:cs typeface="Ezra SIL" panose="02000400000000000000" pitchFamily="2" charset="-79"/>
                        </a:rPr>
                        <a:t> </a:t>
                      </a:r>
                      <a:r>
                        <a:rPr lang="en-US" sz="2000" dirty="0" err="1" smtClean="0"/>
                        <a:t>Geresh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Gershayim</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Pazer</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Qarnei</a:t>
                      </a:r>
                      <a:r>
                        <a:rPr lang="en-US" sz="2000" dirty="0" smtClean="0"/>
                        <a:t> Farah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TelishaG</a:t>
                      </a:r>
                      <a:endParaRPr lang="en-US" sz="2000" dirty="0" smtClean="0"/>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Legarmeh</a:t>
                      </a:r>
                      <a:endParaRPr lang="en-US" sz="2000" dirty="0" smtClean="0">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Pashta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Revi'i</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Zarqa</a:t>
                      </a:r>
                      <a:endParaRPr lang="en-US" sz="20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Tevir</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Yetiv</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Tip'cha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Zaqef</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000" dirty="0" err="1" smtClean="0"/>
                        <a:t>ZaqefG</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Segol</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Shalshelet</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Etnachta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Silluq</a:t>
                      </a:r>
                      <a:endParaRPr lang="en-US" sz="2400" dirty="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2603571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872573" y="188210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872574" y="214938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5250218" y="1762588"/>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872571" y="1387317"/>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872572" y="346964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872573" y="373693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252399" y="334391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872571" y="2970115"/>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473521" y="1757815"/>
            <a:ext cx="264232" cy="76578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473521" y="2525938"/>
            <a:ext cx="264232" cy="81766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477689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872573" y="188210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872574" y="214938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5250218" y="1762588"/>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872571" y="1387317"/>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872572" y="346964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872573" y="373693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252399" y="334391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872571" y="2970115"/>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473521" y="1757815"/>
            <a:ext cx="264232" cy="76578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473521" y="2525938"/>
            <a:ext cx="264232" cy="817665"/>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4874753" y="533777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4872571" y="5068147"/>
            <a:ext cx="379828" cy="26728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91043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872573" y="188210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872574" y="214938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5250218" y="1762588"/>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872571" y="1387317"/>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872572" y="346964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872573" y="373693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252399" y="334391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872571" y="2970115"/>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473521" y="1757815"/>
            <a:ext cx="264232" cy="76578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473521" y="2525938"/>
            <a:ext cx="264232" cy="817665"/>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4874753" y="533777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4872571" y="506814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5252399" y="4944754"/>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872571" y="4570741"/>
            <a:ext cx="600950" cy="3734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221949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oFill/>
                  </a:tcPr>
                </a:tc>
              </a:tr>
              <a:tr h="539496">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872573" y="188210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872574" y="214938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872572" y="346964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872573" y="373693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5250218" y="1762588"/>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252399" y="334391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872571" y="2970115"/>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4874753" y="533777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5473521" y="1757815"/>
            <a:ext cx="264232" cy="76578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473521" y="2525938"/>
            <a:ext cx="264232" cy="817665"/>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5252399" y="4944754"/>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5737753" y="2525938"/>
            <a:ext cx="147892" cy="972731"/>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5475702" y="3498669"/>
            <a:ext cx="409943" cy="1446087"/>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4872571" y="1387317"/>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4872571" y="506814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872571" y="4570741"/>
            <a:ext cx="600950" cy="3734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57816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49224" y="896112"/>
          <a:ext cx="10515600" cy="5098901"/>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וַתְּמַהֵ֗ר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she hurried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4871">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וַתּ֤וֹרֶד כַּדָּהּ֙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put down her pitcher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ומֵֽעָלֶ֔יהָ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from on her,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9496">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וַתֹּ֣אמֶר שְׁתֵ֔ה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said, ‘Drink,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ווְגַם־גְּמַלֶּ֖יךָ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your camels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אַשְׁקֶ֑ה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 will give a drink.’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ווָאֵ֕שְׁתְּ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 I drank,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וְגַ֥ם הַגְּמַלִּ֖ים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also the camels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הִשְׁקָֽתָה׃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400" dirty="0" smtClean="0">
                          <a:latin typeface="Times New Roman" panose="02020603050405020304" pitchFamily="18" charset="0"/>
                          <a:cs typeface="Times New Roman" panose="02020603050405020304" pitchFamily="18" charset="0"/>
                        </a:rPr>
                        <a:t>she gave a drink.</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3" name="Straight Connector 2"/>
          <p:cNvCxnSpPr/>
          <p:nvPr/>
        </p:nvCxnSpPr>
        <p:spPr>
          <a:xfrm>
            <a:off x="4976692" y="168385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76693" y="195114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75603" y="340525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75604" y="367254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5354337" y="1564345"/>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55430" y="3279518"/>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75602" y="2905721"/>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5577640" y="1559572"/>
            <a:ext cx="262051" cy="82873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576552" y="2390652"/>
            <a:ext cx="264232" cy="88855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5840784" y="2398990"/>
            <a:ext cx="221120" cy="1315848"/>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5578733" y="3714838"/>
            <a:ext cx="483171" cy="131752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4976690" y="1189074"/>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975602" y="4658346"/>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4977784" y="542485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5355430" y="5031834"/>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75602" y="5155227"/>
            <a:ext cx="379828" cy="26728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79568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0108"/>
            <a:ext cx="10515600" cy="859241"/>
          </a:xfrm>
        </p:spPr>
        <p:txBody>
          <a:bodyPr>
            <a:normAutofit/>
          </a:bodyPr>
          <a:lstStyle/>
          <a:p>
            <a:r>
              <a:rPr lang="en-US" sz="2800" b="1" dirty="0" smtClean="0"/>
              <a:t>Gen 32:30</a:t>
            </a:r>
            <a:endParaRPr lang="en-US" sz="2800" b="1" dirty="0"/>
          </a:p>
        </p:txBody>
      </p:sp>
      <p:sp>
        <p:nvSpPr>
          <p:cNvPr id="3" name="Content Placeholder 2"/>
          <p:cNvSpPr>
            <a:spLocks noGrp="1"/>
          </p:cNvSpPr>
          <p:nvPr>
            <p:ph sz="half" idx="1"/>
          </p:nvPr>
        </p:nvSpPr>
        <p:spPr>
          <a:xfrm>
            <a:off x="838200" y="1546656"/>
            <a:ext cx="10906125" cy="3443798"/>
          </a:xfrm>
        </p:spPr>
        <p:txBody>
          <a:bodyPr/>
          <a:lstStyle/>
          <a:p>
            <a:pPr marL="0" indent="0" fontAlgn="t">
              <a:buNone/>
            </a:pPr>
            <a:r>
              <a:rPr lang="en-US" b="1" dirty="0" smtClean="0"/>
              <a:t>NASB</a:t>
            </a:r>
            <a:r>
              <a:rPr lang="en-US" dirty="0" smtClean="0"/>
              <a:t> So </a:t>
            </a:r>
            <a:r>
              <a:rPr lang="en-US" dirty="0"/>
              <a:t>Jacob named the place </a:t>
            </a:r>
            <a:r>
              <a:rPr lang="en-US" dirty="0" err="1"/>
              <a:t>Peniel</a:t>
            </a:r>
            <a:r>
              <a:rPr lang="en-US" dirty="0"/>
              <a:t>, </a:t>
            </a:r>
            <a:r>
              <a:rPr lang="en-US" dirty="0">
                <a:solidFill>
                  <a:srgbClr val="0070C0"/>
                </a:solidFill>
              </a:rPr>
              <a:t>for</a:t>
            </a:r>
            <a:r>
              <a:rPr lang="en-US" dirty="0"/>
              <a:t> </a:t>
            </a:r>
            <a:r>
              <a:rPr lang="en-US" i="1" dirty="0">
                <a:solidFill>
                  <a:srgbClr val="FFC000"/>
                </a:solidFill>
              </a:rPr>
              <a:t>he said</a:t>
            </a:r>
            <a:r>
              <a:rPr lang="en-US" dirty="0"/>
              <a:t>, “I have seen God face to face, yet my life has been preserved</a:t>
            </a:r>
            <a:r>
              <a:rPr lang="en-US" dirty="0" smtClean="0"/>
              <a:t>.”</a:t>
            </a:r>
          </a:p>
          <a:p>
            <a:pPr marL="0" indent="0" fontAlgn="t">
              <a:spcBef>
                <a:spcPts val="2400"/>
              </a:spcBef>
              <a:buNone/>
            </a:pPr>
            <a:r>
              <a:rPr lang="en-US" b="1" dirty="0" smtClean="0"/>
              <a:t>ESV</a:t>
            </a:r>
            <a:r>
              <a:rPr lang="en-US" dirty="0" smtClean="0"/>
              <a:t> </a:t>
            </a:r>
            <a:r>
              <a:rPr lang="en-US" dirty="0"/>
              <a:t>So Jacob called the name of the place </a:t>
            </a:r>
            <a:r>
              <a:rPr lang="en-US" dirty="0" err="1"/>
              <a:t>Peniel</a:t>
            </a:r>
            <a:r>
              <a:rPr lang="en-US" dirty="0"/>
              <a:t>, </a:t>
            </a:r>
            <a:r>
              <a:rPr lang="en-US" dirty="0">
                <a:solidFill>
                  <a:srgbClr val="FFC000"/>
                </a:solidFill>
              </a:rPr>
              <a:t>saying</a:t>
            </a:r>
            <a:r>
              <a:rPr lang="en-US" dirty="0"/>
              <a:t>, “</a:t>
            </a:r>
            <a:r>
              <a:rPr lang="en-US" dirty="0">
                <a:solidFill>
                  <a:srgbClr val="0070C0"/>
                </a:solidFill>
              </a:rPr>
              <a:t>For</a:t>
            </a:r>
            <a:r>
              <a:rPr lang="en-US" dirty="0"/>
              <a:t> I have seen God face to face, and yet my life has been delivered.”</a:t>
            </a:r>
          </a:p>
          <a:p>
            <a:pPr marL="0" indent="0">
              <a:spcBef>
                <a:spcPts val="2400"/>
              </a:spcBef>
              <a:buNone/>
            </a:pPr>
            <a:r>
              <a:rPr lang="en-US" b="1" dirty="0" smtClean="0"/>
              <a:t>JPS</a:t>
            </a:r>
            <a:r>
              <a:rPr lang="en-US" dirty="0" smtClean="0"/>
              <a:t> </a:t>
            </a:r>
            <a:r>
              <a:rPr lang="en-US" dirty="0"/>
              <a:t>And Jacob called the name of the place </a:t>
            </a:r>
            <a:r>
              <a:rPr lang="en-US" dirty="0" err="1"/>
              <a:t>Peniel</a:t>
            </a:r>
            <a:r>
              <a:rPr lang="en-US" dirty="0"/>
              <a:t>: '</a:t>
            </a:r>
            <a:r>
              <a:rPr lang="en-US" dirty="0">
                <a:solidFill>
                  <a:srgbClr val="0070C0"/>
                </a:solidFill>
              </a:rPr>
              <a:t>for</a:t>
            </a:r>
            <a:r>
              <a:rPr lang="en-US" dirty="0"/>
              <a:t> I have seen God face to face, and my life is preserved.'</a:t>
            </a:r>
          </a:p>
        </p:txBody>
      </p:sp>
    </p:spTree>
    <p:extLst>
      <p:ext uri="{BB962C8B-B14F-4D97-AF65-F5344CB8AC3E}">
        <p14:creationId xmlns:p14="http://schemas.microsoft.com/office/powerpoint/2010/main" val="1524993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599370696"/>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4535082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nvPr>
        </p:nvGraphicFramePr>
        <p:xfrm>
          <a:off x="2073498" y="1110557"/>
          <a:ext cx="8822028" cy="3860688"/>
        </p:xfrm>
        <a:graphic>
          <a:graphicData uri="http://schemas.openxmlformats.org/drawingml/2006/table">
            <a:tbl>
              <a:tblPr>
                <a:tableStyleId>{5C22544A-7EE6-4342-B048-85BDC9FD1C3A}</a:tableStyleId>
              </a:tblPr>
              <a:tblGrid>
                <a:gridCol w="2205507"/>
                <a:gridCol w="2205507"/>
                <a:gridCol w="2205507"/>
                <a:gridCol w="2205507"/>
              </a:tblGrid>
              <a:tr h="495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365022">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a:t>
                      </a:r>
                      <a:r>
                        <a:rPr lang="en-US" sz="2000" dirty="0" smtClean="0">
                          <a:latin typeface="Ezra SIL" panose="02000400000000000000" pitchFamily="2" charset="-79"/>
                          <a:cs typeface="Ezra SIL" panose="02000400000000000000" pitchFamily="2" charset="-79"/>
                        </a:rPr>
                        <a:t> </a:t>
                      </a:r>
                      <a:r>
                        <a:rPr lang="en-US" sz="2000" dirty="0" err="1" smtClean="0"/>
                        <a:t>Geresh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Gershayim</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Pazer</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Qarnei</a:t>
                      </a:r>
                      <a:r>
                        <a:rPr lang="en-US" sz="2000" dirty="0" smtClean="0"/>
                        <a:t> Farah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TelishaG</a:t>
                      </a:r>
                      <a:endParaRPr lang="en-US" sz="2000" dirty="0" smtClean="0"/>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Legarmeh</a:t>
                      </a:r>
                      <a:endParaRPr lang="en-US" sz="2000" dirty="0" smtClean="0">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Pashta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Revi'i</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Zarqa</a:t>
                      </a:r>
                      <a:endParaRPr lang="en-US" sz="20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Tevir</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Yetiv</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Tip'cha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Zaqef</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000" dirty="0" err="1" smtClean="0"/>
                        <a:t>ZaqefG</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Segol</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Shalshelet</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Etnachta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Silluq</a:t>
                      </a:r>
                      <a:endParaRPr lang="en-US" sz="2400" dirty="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17176253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31087552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87782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8856348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9162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7" y="29283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08" y="3195618"/>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630413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7" y="29283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08" y="31956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40348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4302127"/>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910357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7" y="29283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08" y="31956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40348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43021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293217" y="3193961"/>
            <a:ext cx="287198" cy="558425"/>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4" y="3752390"/>
            <a:ext cx="276501" cy="54586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44115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7" y="29283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08" y="31956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40348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43021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293217" y="3193961"/>
            <a:ext cx="287198" cy="558425"/>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4" y="3752390"/>
            <a:ext cx="276501" cy="54586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flipV="1">
            <a:off x="5554658" y="1969652"/>
            <a:ext cx="270398" cy="714431"/>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5592006" y="2684084"/>
            <a:ext cx="233050" cy="106830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96085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12648" y="1088136"/>
          <a:ext cx="10515600" cy="403992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וַיִּקְרָ֧א יַעֲקֹ֛ב </a:t>
                      </a:r>
                      <a:endParaRPr lang="en-US" sz="2400" dirty="0">
                        <a:solidFill>
                          <a:schemeClr val="tx1"/>
                        </a:solidFill>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30</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Jacob called </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שֵׁ֥ם הַמָּק֖וֹם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name of the place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פְּנִיאֵ֑ל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err="1" smtClean="0">
                          <a:solidFill>
                            <a:schemeClr val="dk1"/>
                          </a:solidFill>
                          <a:effectLst/>
                          <a:latin typeface="Times New Roman" panose="02020603050405020304" pitchFamily="18" charset="0"/>
                          <a:ea typeface="+mn-ea"/>
                          <a:cs typeface="Times New Roman" panose="02020603050405020304" pitchFamily="18" charset="0"/>
                        </a:rPr>
                        <a:t>Peniel</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כִּֽי־רָאִ֤יתִי אֱלֹהִים֙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I have seen God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72630">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פָּנִ֣ים אֶל־פָּנִ֔ים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face to face,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וַתִּנָּצֵ֖ל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 is preserved,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נַפְשִֽׁי׃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life.”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52" name="Straight Connector 51"/>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4924088" y="310944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flipV="1">
            <a:off x="4924089" y="337673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4924088" y="426935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flipV="1">
            <a:off x="4924089" y="453663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5306098" y="3375076"/>
            <a:ext cx="287198" cy="558425"/>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V="1">
            <a:off x="5303916" y="3933501"/>
            <a:ext cx="288090" cy="599264"/>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flipH="1" flipV="1">
            <a:off x="5554658" y="1969653"/>
            <a:ext cx="270398" cy="892817"/>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flipV="1">
            <a:off x="5592006" y="2862470"/>
            <a:ext cx="233050" cy="107103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336598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520108"/>
            <a:ext cx="10515600" cy="859241"/>
          </a:xfrm>
        </p:spPr>
        <p:txBody>
          <a:bodyPr>
            <a:normAutofit/>
          </a:bodyPr>
          <a:lstStyle/>
          <a:p>
            <a:r>
              <a:rPr lang="en-US" sz="2800" b="1" dirty="0" smtClean="0"/>
              <a:t>Gen 43:24</a:t>
            </a:r>
            <a:endParaRPr lang="en-US" sz="2800" b="1" dirty="0"/>
          </a:p>
        </p:txBody>
      </p:sp>
      <p:sp>
        <p:nvSpPr>
          <p:cNvPr id="6" name="Content Placeholder 2"/>
          <p:cNvSpPr>
            <a:spLocks noGrp="1"/>
          </p:cNvSpPr>
          <p:nvPr>
            <p:ph sz="half" idx="1"/>
          </p:nvPr>
        </p:nvSpPr>
        <p:spPr>
          <a:xfrm>
            <a:off x="838200" y="1546656"/>
            <a:ext cx="10906125" cy="3443798"/>
          </a:xfrm>
        </p:spPr>
        <p:txBody>
          <a:bodyPr/>
          <a:lstStyle/>
          <a:p>
            <a:pPr marL="0" indent="0" fontAlgn="t">
              <a:buNone/>
            </a:pPr>
            <a:r>
              <a:rPr lang="en-US" b="1" dirty="0" smtClean="0"/>
              <a:t>NASB</a:t>
            </a:r>
            <a:r>
              <a:rPr lang="en-US" dirty="0" smtClean="0"/>
              <a:t> Then the man brought the men into Joseph’s house and gave them water, and they washed their feet; and he gave their donkeys fodder.</a:t>
            </a:r>
          </a:p>
          <a:p>
            <a:pPr marL="0" indent="0">
              <a:spcBef>
                <a:spcPts val="2400"/>
              </a:spcBef>
              <a:buNone/>
            </a:pPr>
            <a:r>
              <a:rPr lang="en-US" b="1" dirty="0" smtClean="0"/>
              <a:t>GNT</a:t>
            </a:r>
            <a:r>
              <a:rPr lang="en-US" dirty="0" smtClean="0"/>
              <a:t> </a:t>
            </a:r>
            <a:r>
              <a:rPr lang="en-US" dirty="0"/>
              <a:t>The servant took the brothers into the house. He gave them water so that they could wash their feet, and he fed their donkeys.</a:t>
            </a:r>
          </a:p>
        </p:txBody>
      </p:sp>
    </p:spTree>
    <p:extLst>
      <p:ext uri="{BB962C8B-B14F-4D97-AF65-F5344CB8AC3E}">
        <p14:creationId xmlns:p14="http://schemas.microsoft.com/office/powerpoint/2010/main" val="3747640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84766340"/>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40164499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nvPr>
        </p:nvGraphicFramePr>
        <p:xfrm>
          <a:off x="2073498" y="1110557"/>
          <a:ext cx="8822028" cy="3860688"/>
        </p:xfrm>
        <a:graphic>
          <a:graphicData uri="http://schemas.openxmlformats.org/drawingml/2006/table">
            <a:tbl>
              <a:tblPr>
                <a:tableStyleId>{5C22544A-7EE6-4342-B048-85BDC9FD1C3A}</a:tableStyleId>
              </a:tblPr>
              <a:tblGrid>
                <a:gridCol w="2205507"/>
                <a:gridCol w="2205507"/>
                <a:gridCol w="2205507"/>
                <a:gridCol w="2205507"/>
              </a:tblGrid>
              <a:tr h="495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365022">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a:t>
                      </a:r>
                      <a:r>
                        <a:rPr lang="en-US" sz="2000" dirty="0" smtClean="0">
                          <a:latin typeface="Ezra SIL" panose="02000400000000000000" pitchFamily="2" charset="-79"/>
                          <a:cs typeface="Ezra SIL" panose="02000400000000000000" pitchFamily="2" charset="-79"/>
                        </a:rPr>
                        <a:t> </a:t>
                      </a:r>
                      <a:r>
                        <a:rPr lang="en-US" sz="2000" dirty="0" err="1" smtClean="0"/>
                        <a:t>Geresh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Gershayim</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Pazer</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Qarnei</a:t>
                      </a:r>
                      <a:r>
                        <a:rPr lang="en-US" sz="2000" dirty="0" smtClean="0"/>
                        <a:t> Farah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TelishaG</a:t>
                      </a:r>
                      <a:endParaRPr lang="en-US" sz="2000" dirty="0" smtClean="0"/>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Legarmeh</a:t>
                      </a:r>
                      <a:endParaRPr lang="en-US" sz="2000" dirty="0" smtClean="0">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Pashta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Revi'i</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Zarqa</a:t>
                      </a:r>
                      <a:endParaRPr lang="en-US" sz="20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Tevir</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Yetiv</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Tip'cha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Zaqef</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000" dirty="0" err="1" smtClean="0"/>
                        <a:t>ZaqefG</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Segol</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Shalshelet</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Etnachta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Silluq</a:t>
                      </a:r>
                      <a:endParaRPr lang="en-US" sz="2400" dirty="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13783181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3 3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759038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nvPr>
        </p:nvGraphicFramePr>
        <p:xfrm>
          <a:off x="2073498" y="1110557"/>
          <a:ext cx="8822028" cy="3860688"/>
        </p:xfrm>
        <a:graphic>
          <a:graphicData uri="http://schemas.openxmlformats.org/drawingml/2006/table">
            <a:tbl>
              <a:tblPr>
                <a:tableStyleId>{5C22544A-7EE6-4342-B048-85BDC9FD1C3A}</a:tableStyleId>
              </a:tblPr>
              <a:tblGrid>
                <a:gridCol w="2205507"/>
                <a:gridCol w="2205507"/>
                <a:gridCol w="2205507"/>
                <a:gridCol w="2205507"/>
              </a:tblGrid>
              <a:tr h="495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365022">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err="1" smtClean="0"/>
                        <a:t>Geresh</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err="1" smtClean="0"/>
                        <a:t>Gershayim</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err="1" smtClean="0"/>
                        <a:t>Pazer</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err="1" smtClean="0"/>
                        <a:t>Qarnei</a:t>
                      </a:r>
                      <a:r>
                        <a:rPr lang="en-US" sz="2000" dirty="0" smtClean="0"/>
                        <a:t> Farah </a:t>
                      </a:r>
                      <a:r>
                        <a:rPr lang="en-US" sz="24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err="1" smtClean="0"/>
                        <a:t>TelishaG</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err="1" smtClean="0"/>
                        <a:t>Legarmeh</a:t>
                      </a:r>
                      <a:r>
                        <a:rPr lang="en-US" sz="2000" dirty="0" smtClean="0"/>
                        <a:t> </a:t>
                      </a:r>
                      <a:r>
                        <a:rPr lang="en-US" sz="2400" dirty="0" smtClean="0"/>
                        <a:t> </a:t>
                      </a:r>
                      <a:r>
                        <a:rPr lang="he-IL" sz="28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 ׀ </a:t>
                      </a:r>
                      <a:endParaRPr lang="en-US" sz="2400" dirty="0" smtClean="0">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en-US" sz="2000" dirty="0" smtClean="0"/>
                        <a:t> </a:t>
                      </a:r>
                      <a:r>
                        <a:rPr lang="en-US" sz="2000" dirty="0" err="1" smtClean="0"/>
                        <a:t>Pashta</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smtClean="0"/>
                        <a:t> </a:t>
                      </a:r>
                      <a:r>
                        <a:rPr lang="en-US" sz="2000" dirty="0" err="1" smtClean="0"/>
                        <a:t>Revi'i</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smtClean="0"/>
                        <a:t> </a:t>
                      </a:r>
                      <a:r>
                        <a:rPr lang="en-US" sz="2000" dirty="0" err="1" smtClean="0"/>
                        <a:t>Zarqa</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smtClean="0"/>
                        <a:t> </a:t>
                      </a:r>
                      <a:r>
                        <a:rPr lang="en-US" sz="2000" dirty="0" err="1" smtClean="0"/>
                        <a:t>Tevir</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smtClean="0"/>
                        <a:t> </a:t>
                      </a:r>
                      <a:r>
                        <a:rPr lang="en-US" sz="2000" dirty="0" err="1" smtClean="0"/>
                        <a:t>Yetiv</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4000"/>
                        </a:lnSpc>
                      </a:pPr>
                      <a:r>
                        <a:rPr lang="en-US" sz="2000" dirty="0" smtClean="0"/>
                        <a:t> </a:t>
                      </a:r>
                      <a:r>
                        <a:rPr lang="en-US" sz="2000" dirty="0" err="1" smtClean="0"/>
                        <a:t>Tip'cha</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smtClean="0"/>
                        <a:t> </a:t>
                      </a:r>
                      <a:r>
                        <a:rPr lang="en-US" sz="2000" dirty="0" err="1" smtClean="0"/>
                        <a:t>Zaqef</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smtClean="0"/>
                        <a:t> </a:t>
                      </a:r>
                      <a:r>
                        <a:rPr lang="en-US" sz="2000" dirty="0" err="1" smtClean="0"/>
                        <a:t>ZaqefG</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smtClean="0"/>
                        <a:t> </a:t>
                      </a:r>
                      <a:r>
                        <a:rPr lang="en-US" sz="2000" dirty="0" err="1" smtClean="0"/>
                        <a:t>Segol</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smtClean="0"/>
                        <a:t> </a:t>
                      </a:r>
                      <a:r>
                        <a:rPr lang="en-US" sz="2000" dirty="0" err="1" smtClean="0"/>
                        <a:t>Shalshelet</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en-US" sz="2000" dirty="0" smtClean="0"/>
                        <a:t> </a:t>
                      </a:r>
                      <a:r>
                        <a:rPr lang="en-US" sz="2000" dirty="0" err="1" smtClean="0"/>
                        <a:t>Etnachta</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smtClean="0">
                        <a:latin typeface="Ezra SIL" panose="02000400000000000000" pitchFamily="2" charset="-79"/>
                        <a:cs typeface="Ezra SIL" panose="02000400000000000000" pitchFamily="2" charset="-79"/>
                      </a:endParaRPr>
                    </a:p>
                    <a:p>
                      <a:pPr>
                        <a:lnSpc>
                          <a:spcPts val="4000"/>
                        </a:lnSpc>
                      </a:pPr>
                      <a:r>
                        <a:rPr lang="en-US" sz="2000" dirty="0" smtClean="0"/>
                        <a:t> </a:t>
                      </a:r>
                      <a:r>
                        <a:rPr lang="en-US" sz="2000" dirty="0" err="1" smtClean="0"/>
                        <a:t>Silluq</a:t>
                      </a:r>
                      <a:r>
                        <a:rPr lang="en-US" sz="2000" dirty="0" smtClean="0"/>
                        <a:t>  </a:t>
                      </a:r>
                      <a:r>
                        <a:rPr lang="he-IL" sz="2400" dirty="0" smtClean="0">
                          <a:latin typeface="Ezra SIL" panose="02000400000000000000" pitchFamily="2" charset="-79"/>
                          <a:cs typeface="Ezra SIL" panose="02000400000000000000" pitchFamily="2" charset="-79"/>
                        </a:rPr>
                        <a:t> םֽ </a:t>
                      </a:r>
                      <a:endParaRPr lang="en-US" sz="2400" dirty="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11769168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3 3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826773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3 3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720428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7" y="29283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08" y="3195618"/>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384276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7" y="29283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08" y="31956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40348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4302127"/>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377630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7" y="29283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08" y="31956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40348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43021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293217" y="3193961"/>
            <a:ext cx="287198" cy="558425"/>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4" y="3752390"/>
            <a:ext cx="276501" cy="54586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019630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309784"/>
                <a:gridCol w="1712890"/>
                <a:gridCol w="449292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[3 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7" y="29283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08" y="31956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24086" y="40348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4924087" y="43021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293217" y="3193961"/>
            <a:ext cx="287198" cy="558425"/>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03914" y="3752390"/>
            <a:ext cx="276501" cy="54586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flipV="1">
            <a:off x="5554658" y="1969652"/>
            <a:ext cx="270398" cy="714431"/>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5592006" y="2684084"/>
            <a:ext cx="233050" cy="106830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08411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12648" y="1088136"/>
          <a:ext cx="10515600" cy="403992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24</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וַיָּבֵ֥א הָאִ֛ישׁ </a:t>
                      </a:r>
                      <a:endParaRPr lang="en-US" sz="2400" dirty="0">
                        <a:solidFill>
                          <a:schemeClr val="tx1"/>
                        </a:solidFill>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24</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the man brought </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אֶת־הָאֲנָשִׁ֖ים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men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בֵּ֣יתָה יוֹסֵ֑ף </a:t>
                      </a:r>
                      <a:r>
                        <a:rPr lang="en-US" sz="2400" b="0" i="0" kern="1200" dirty="0" smtClean="0">
                          <a:solidFill>
                            <a:schemeClr val="dk1"/>
                          </a:solidFill>
                          <a:effectLst/>
                          <a:latin typeface="Ezra SIL" panose="02000400000000000000" pitchFamily="2" charset="-79"/>
                          <a:ea typeface="+mn-ea"/>
                          <a:cs typeface="Ezra SIL" panose="02000400000000000000" pitchFamily="2" charset="-79"/>
                        </a:rPr>
                        <a:t>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into the house of Joseph.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[3 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וַיִּתֶּן־מַ֙יִם֙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provided water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72630">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וַיִּרְחֲצ֣וּ רַגְלֵיהֶ֔ם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washed their feet,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וַיִּתֵּ֥ן מִסְפּ֖וֹא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he gave fodder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לַחֲמֹֽרֵיהֶֽם׃ </a:t>
                      </a:r>
                      <a:endParaRPr lang="en-US" sz="2400" dirty="0">
                        <a:latin typeface="Ezra SIL" panose="02000400000000000000" pitchFamily="2" charset="-79"/>
                        <a:cs typeface="Ezra SIL" panose="02000400000000000000"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their donkeys. </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52" name="Straight Connector 51"/>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flipV="1">
            <a:off x="4924088" y="1955234"/>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flipV="1">
            <a:off x="5303916" y="1608473"/>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4924088" y="310944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flipV="1">
            <a:off x="4924089" y="337673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4924088" y="426935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flipV="1">
            <a:off x="4924089" y="453663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5306098" y="3375076"/>
            <a:ext cx="287198" cy="558425"/>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V="1">
            <a:off x="5303916" y="3933501"/>
            <a:ext cx="288090" cy="599264"/>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flipH="1" flipV="1">
            <a:off x="5554658" y="1969653"/>
            <a:ext cx="270398" cy="892817"/>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flipV="1">
            <a:off x="5592006" y="2862470"/>
            <a:ext cx="233050" cy="107103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402362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520108"/>
            <a:ext cx="10515600" cy="538671"/>
          </a:xfrm>
        </p:spPr>
        <p:txBody>
          <a:bodyPr>
            <a:normAutofit/>
          </a:bodyPr>
          <a:lstStyle/>
          <a:p>
            <a:r>
              <a:rPr lang="en-US" sz="2800" b="1" dirty="0" smtClean="0"/>
              <a:t>Gen 45:23</a:t>
            </a:r>
            <a:endParaRPr lang="en-US" sz="2800" b="1" dirty="0"/>
          </a:p>
        </p:txBody>
      </p:sp>
      <p:sp>
        <p:nvSpPr>
          <p:cNvPr id="6" name="Content Placeholder 2"/>
          <p:cNvSpPr>
            <a:spLocks noGrp="1"/>
          </p:cNvSpPr>
          <p:nvPr>
            <p:ph sz="half" idx="1"/>
          </p:nvPr>
        </p:nvSpPr>
        <p:spPr>
          <a:xfrm>
            <a:off x="838200" y="1058779"/>
            <a:ext cx="10906125" cy="5125453"/>
          </a:xfrm>
        </p:spPr>
        <p:txBody>
          <a:bodyPr>
            <a:normAutofit/>
          </a:bodyPr>
          <a:lstStyle/>
          <a:p>
            <a:pPr marL="0" indent="0" fontAlgn="t">
              <a:buNone/>
            </a:pPr>
            <a:r>
              <a:rPr lang="en-US" b="1" dirty="0" smtClean="0"/>
              <a:t>ESV</a:t>
            </a:r>
            <a:r>
              <a:rPr lang="en-US" dirty="0" smtClean="0"/>
              <a:t> </a:t>
            </a:r>
            <a:r>
              <a:rPr lang="en-US" dirty="0"/>
              <a:t>To his father he sent </a:t>
            </a:r>
            <a:r>
              <a:rPr lang="en-US" dirty="0">
                <a:solidFill>
                  <a:srgbClr val="0070C0"/>
                </a:solidFill>
              </a:rPr>
              <a:t>as follows</a:t>
            </a:r>
            <a:r>
              <a:rPr lang="en-US" dirty="0"/>
              <a:t>: ten donkeys loaded with the good things of Egypt, and ten female donkeys loaded with grain, bread, and provision for his father on the journey</a:t>
            </a:r>
            <a:r>
              <a:rPr lang="en-US" dirty="0" smtClean="0"/>
              <a:t>.</a:t>
            </a:r>
          </a:p>
          <a:p>
            <a:pPr marL="0" indent="0" fontAlgn="t">
              <a:buNone/>
            </a:pPr>
            <a:r>
              <a:rPr lang="en-US" b="1" dirty="0" smtClean="0"/>
              <a:t>CSB</a:t>
            </a:r>
            <a:r>
              <a:rPr lang="en-US" dirty="0" smtClean="0"/>
              <a:t> </a:t>
            </a:r>
            <a:r>
              <a:rPr lang="en-US" dirty="0"/>
              <a:t>He sent his father </a:t>
            </a:r>
            <a:r>
              <a:rPr lang="en-US" dirty="0">
                <a:solidFill>
                  <a:srgbClr val="0070C0"/>
                </a:solidFill>
              </a:rPr>
              <a:t>the following</a:t>
            </a:r>
            <a:r>
              <a:rPr lang="en-US" dirty="0"/>
              <a:t>: ten donkeys carrying the best products of Egypt and ten female donkeys carrying grain, food, and provisions for his father on the journey</a:t>
            </a:r>
            <a:r>
              <a:rPr lang="en-US" dirty="0" smtClean="0"/>
              <a:t>.</a:t>
            </a:r>
          </a:p>
          <a:p>
            <a:pPr marL="0" indent="0" fontAlgn="t">
              <a:buNone/>
            </a:pPr>
            <a:r>
              <a:rPr lang="en-US" b="1" dirty="0" smtClean="0"/>
              <a:t>JUB</a:t>
            </a:r>
            <a:r>
              <a:rPr lang="en-US" dirty="0" smtClean="0"/>
              <a:t> </a:t>
            </a:r>
            <a:r>
              <a:rPr lang="en-US" dirty="0"/>
              <a:t>And to his father he sent </a:t>
            </a:r>
            <a:r>
              <a:rPr lang="en-US" dirty="0">
                <a:solidFill>
                  <a:srgbClr val="0070C0"/>
                </a:solidFill>
              </a:rPr>
              <a:t>after this </a:t>
            </a:r>
            <a:r>
              <a:rPr lang="en-US" i="1" dirty="0">
                <a:solidFill>
                  <a:srgbClr val="0070C0"/>
                </a:solidFill>
              </a:rPr>
              <a:t>manner</a:t>
            </a:r>
            <a:r>
              <a:rPr lang="en-US" dirty="0"/>
              <a:t>: ten asses laden with the best of Egypt and ten she asses laden with wheat and bread and food for his father on the way.</a:t>
            </a:r>
          </a:p>
          <a:p>
            <a:pPr marL="0" indent="0" fontAlgn="t">
              <a:buNone/>
            </a:pPr>
            <a:r>
              <a:rPr lang="en-US" b="1" dirty="0"/>
              <a:t>KJV</a:t>
            </a:r>
            <a:r>
              <a:rPr lang="en-US" dirty="0"/>
              <a:t> And to his father he sent </a:t>
            </a:r>
            <a:r>
              <a:rPr lang="en-US" dirty="0">
                <a:solidFill>
                  <a:srgbClr val="0070C0"/>
                </a:solidFill>
              </a:rPr>
              <a:t>after this manner</a:t>
            </a:r>
            <a:r>
              <a:rPr lang="en-US" dirty="0"/>
              <a:t>; ten asses laden with the good things of Egypt, and ten she asses laden with corn and bread and meat for his father by the way.</a:t>
            </a:r>
          </a:p>
          <a:p>
            <a:pPr marL="0" indent="0" fontAlgn="t">
              <a:buNone/>
            </a:pPr>
            <a:endParaRPr lang="en-US" dirty="0"/>
          </a:p>
        </p:txBody>
      </p:sp>
    </p:spTree>
    <p:extLst>
      <p:ext uri="{BB962C8B-B14F-4D97-AF65-F5344CB8AC3E}">
        <p14:creationId xmlns:p14="http://schemas.microsoft.com/office/powerpoint/2010/main" val="19745636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81264" y="520109"/>
            <a:ext cx="10515600" cy="538671"/>
          </a:xfrm>
        </p:spPr>
        <p:txBody>
          <a:bodyPr>
            <a:normAutofit/>
          </a:bodyPr>
          <a:lstStyle/>
          <a:p>
            <a:r>
              <a:rPr lang="en-US" sz="2800" b="1" dirty="0" smtClean="0"/>
              <a:t>Gen 45:21-23</a:t>
            </a:r>
            <a:endParaRPr lang="en-US" sz="2800" b="1" dirty="0"/>
          </a:p>
        </p:txBody>
      </p:sp>
      <p:sp>
        <p:nvSpPr>
          <p:cNvPr id="6" name="Content Placeholder 2"/>
          <p:cNvSpPr>
            <a:spLocks noGrp="1"/>
          </p:cNvSpPr>
          <p:nvPr>
            <p:ph sz="half" idx="1"/>
          </p:nvPr>
        </p:nvSpPr>
        <p:spPr>
          <a:xfrm>
            <a:off x="481264" y="1058780"/>
            <a:ext cx="11405936" cy="5438273"/>
          </a:xfrm>
        </p:spPr>
        <p:txBody>
          <a:bodyPr>
            <a:normAutofit/>
          </a:bodyPr>
          <a:lstStyle/>
          <a:p>
            <a:pPr marL="0" indent="0" fontAlgn="t">
              <a:buNone/>
            </a:pPr>
            <a:r>
              <a:rPr lang="en-US" b="1" dirty="0" smtClean="0"/>
              <a:t>CJB </a:t>
            </a:r>
            <a:r>
              <a:rPr lang="en-US" dirty="0" smtClean="0"/>
              <a:t>The </a:t>
            </a:r>
            <a:r>
              <a:rPr lang="en-US" dirty="0"/>
              <a:t>sons of </a:t>
            </a:r>
            <a:r>
              <a:rPr lang="en-US" dirty="0" err="1"/>
              <a:t>Isra’el</a:t>
            </a:r>
            <a:r>
              <a:rPr lang="en-US" dirty="0"/>
              <a:t> acted accordingly; and Yosef gave them wagons, as Pharaoh had ordered, and gave them provisions for their journey. </a:t>
            </a:r>
            <a:r>
              <a:rPr lang="en-US" dirty="0" smtClean="0"/>
              <a:t>To </a:t>
            </a:r>
            <a:r>
              <a:rPr lang="en-US" dirty="0"/>
              <a:t>each of them he gave a set of new clothes; but to Binyamin he gave seven-and-a-half pounds of silver and five sets of new clothes. </a:t>
            </a:r>
            <a:r>
              <a:rPr lang="en-US" dirty="0" smtClean="0">
                <a:solidFill>
                  <a:srgbClr val="0070C0"/>
                </a:solidFill>
              </a:rPr>
              <a:t>Likewise</a:t>
            </a:r>
            <a:r>
              <a:rPr lang="en-US" dirty="0"/>
              <a:t>, to his father he sent ten donkeys loaded with the finest goods Egypt produced, as well as ten female donkeys loaded with grain, bread and food for his father to eat on the return journey.</a:t>
            </a:r>
            <a:endParaRPr lang="en-US" b="1" dirty="0" smtClean="0"/>
          </a:p>
          <a:p>
            <a:pPr marL="0" indent="0" fontAlgn="t">
              <a:buNone/>
            </a:pPr>
            <a:r>
              <a:rPr lang="en-US" b="1" dirty="0" smtClean="0"/>
              <a:t>JPS</a:t>
            </a:r>
            <a:r>
              <a:rPr lang="en-US" dirty="0" smtClean="0"/>
              <a:t> And </a:t>
            </a:r>
            <a:r>
              <a:rPr lang="en-US" dirty="0"/>
              <a:t>the sons of Israel did so; and Joseph gave them wagons, according to the commandment of Pharaoh, and gave them provision for the way. </a:t>
            </a:r>
            <a:r>
              <a:rPr lang="en-US" dirty="0" smtClean="0"/>
              <a:t>To </a:t>
            </a:r>
            <a:r>
              <a:rPr lang="en-US" dirty="0"/>
              <a:t>all of them he gave each man changes of raiment; but to Benjamin he gave three hundred shekels of silver, and five changes of raiment. </a:t>
            </a:r>
            <a:r>
              <a:rPr lang="en-US" dirty="0" smtClean="0"/>
              <a:t>And </a:t>
            </a:r>
            <a:r>
              <a:rPr lang="en-US" dirty="0"/>
              <a:t>to his father he sent </a:t>
            </a:r>
            <a:r>
              <a:rPr lang="en-US" dirty="0">
                <a:solidFill>
                  <a:srgbClr val="0070C0"/>
                </a:solidFill>
              </a:rPr>
              <a:t>in like manner </a:t>
            </a:r>
            <a:r>
              <a:rPr lang="en-US" dirty="0"/>
              <a:t>ten asses laden with the good things of Egypt, and ten she-asses laden with corn and bread and victual for his father by the </a:t>
            </a:r>
            <a:r>
              <a:rPr lang="en-US" dirty="0" smtClean="0"/>
              <a:t>way.</a:t>
            </a:r>
            <a:endParaRPr lang="en-US" dirty="0"/>
          </a:p>
        </p:txBody>
      </p:sp>
    </p:spTree>
    <p:extLst>
      <p:ext uri="{BB962C8B-B14F-4D97-AF65-F5344CB8AC3E}">
        <p14:creationId xmlns:p14="http://schemas.microsoft.com/office/powerpoint/2010/main" val="20586907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42611068"/>
              </p:ext>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2182201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32970449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nvPr>
        </p:nvGraphicFramePr>
        <p:xfrm>
          <a:off x="2073498" y="1110557"/>
          <a:ext cx="8822028" cy="3860688"/>
        </p:xfrm>
        <a:graphic>
          <a:graphicData uri="http://schemas.openxmlformats.org/drawingml/2006/table">
            <a:tbl>
              <a:tblPr>
                <a:tableStyleId>{5C22544A-7EE6-4342-B048-85BDC9FD1C3A}</a:tableStyleId>
              </a:tblPr>
              <a:tblGrid>
                <a:gridCol w="2205507"/>
                <a:gridCol w="2205507"/>
                <a:gridCol w="2205507"/>
                <a:gridCol w="2205507"/>
              </a:tblGrid>
              <a:tr h="495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365022">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a:t>
                      </a:r>
                      <a:r>
                        <a:rPr lang="en-US" sz="2000" dirty="0" smtClean="0">
                          <a:latin typeface="Ezra SIL" panose="02000400000000000000" pitchFamily="2" charset="-79"/>
                          <a:cs typeface="Ezra SIL" panose="02000400000000000000" pitchFamily="2" charset="-79"/>
                        </a:rPr>
                        <a:t> </a:t>
                      </a:r>
                      <a:r>
                        <a:rPr lang="en-US" sz="2000" dirty="0" err="1" smtClean="0"/>
                        <a:t>Geresh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Gershayim</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Pazer</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Qarnei</a:t>
                      </a:r>
                      <a:r>
                        <a:rPr lang="en-US" sz="2000" dirty="0" smtClean="0"/>
                        <a:t> Farah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TelishaG</a:t>
                      </a:r>
                      <a:endParaRPr lang="en-US" sz="2000" dirty="0" smtClean="0"/>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Legarmeh</a:t>
                      </a:r>
                      <a:endParaRPr lang="en-US" sz="2000" dirty="0" smtClean="0">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Pashta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Revi'i</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Zarqa</a:t>
                      </a:r>
                      <a:endParaRPr lang="en-US" sz="20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Tevir</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Yetiv</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Tip'cha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Zaqef</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000" dirty="0" err="1" smtClean="0"/>
                        <a:t>ZaqefG</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Segol</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Shalshelet</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Etnachta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Silluq</a:t>
                      </a:r>
                      <a:endParaRPr lang="en-US" sz="2400" dirty="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32822760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17035614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556681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04365" y="1989188"/>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5284193" y="1642427"/>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5593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6" name="Straight Connector 5"/>
          <p:cNvCxnSpPr/>
          <p:nvPr/>
        </p:nvCxnSpPr>
        <p:spPr>
          <a:xfrm>
            <a:off x="4904365" y="300689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04366" y="327418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04365" y="1989188"/>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5284193" y="1642427"/>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511391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6" name="Straight Connector 5"/>
          <p:cNvCxnSpPr/>
          <p:nvPr/>
        </p:nvCxnSpPr>
        <p:spPr>
          <a:xfrm>
            <a:off x="4904365" y="300689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04366" y="327418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84191" y="2712471"/>
            <a:ext cx="473761" cy="569848"/>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04365" y="1989188"/>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5284193" y="1642427"/>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5521071" y="1989188"/>
            <a:ext cx="236881" cy="72328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3353902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6" name="Straight Connector 5"/>
          <p:cNvCxnSpPr/>
          <p:nvPr/>
        </p:nvCxnSpPr>
        <p:spPr>
          <a:xfrm>
            <a:off x="4904365" y="300689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04366" y="327418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84191" y="2712471"/>
            <a:ext cx="473761" cy="569848"/>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904466" y="458237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904467" y="4849659"/>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04365" y="1989188"/>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5284193" y="1642427"/>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5521071" y="1989188"/>
            <a:ext cx="236881" cy="72328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901719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6" name="Straight Connector 5"/>
          <p:cNvCxnSpPr/>
          <p:nvPr/>
        </p:nvCxnSpPr>
        <p:spPr>
          <a:xfrm>
            <a:off x="4904365" y="300689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04366" y="327418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84191" y="2712471"/>
            <a:ext cx="473761" cy="569848"/>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904466" y="458237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904467" y="4849659"/>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904365" y="4090750"/>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5284191" y="4462421"/>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04365" y="1989188"/>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5284193" y="1642427"/>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5521071" y="1989188"/>
            <a:ext cx="236881" cy="72328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61077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6" name="Straight Connector 5"/>
          <p:cNvCxnSpPr/>
          <p:nvPr/>
        </p:nvCxnSpPr>
        <p:spPr>
          <a:xfrm>
            <a:off x="4904365" y="300689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04366" y="327418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84191" y="2712471"/>
            <a:ext cx="473761" cy="569848"/>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904466" y="458237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904467" y="4849659"/>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904365" y="4090750"/>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5284191" y="4462421"/>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04365" y="1989188"/>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5284193" y="1642427"/>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5521071" y="1989188"/>
            <a:ext cx="236881" cy="72328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4904366" y="4967794"/>
            <a:ext cx="853586" cy="703476"/>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5499279" y="4443211"/>
            <a:ext cx="258673" cy="53891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92363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6" name="Straight Connector 5"/>
          <p:cNvCxnSpPr/>
          <p:nvPr/>
        </p:nvCxnSpPr>
        <p:spPr>
          <a:xfrm>
            <a:off x="4904365" y="300689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04366" y="327418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84191" y="2712471"/>
            <a:ext cx="473761" cy="569848"/>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904466" y="458237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904467" y="4849659"/>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904365" y="4090750"/>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5284191" y="4462421"/>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04365" y="1989188"/>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5284193" y="1642427"/>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5521071" y="1989188"/>
            <a:ext cx="236881" cy="72328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4904366" y="4967794"/>
            <a:ext cx="853586" cy="70347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H="1">
            <a:off x="4904366" y="5473521"/>
            <a:ext cx="963380" cy="715653"/>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5499279" y="4443211"/>
            <a:ext cx="258673" cy="538919"/>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5760639" y="4988031"/>
            <a:ext cx="118569" cy="49765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9486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37916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6" name="Straight Connector 5"/>
          <p:cNvCxnSpPr/>
          <p:nvPr/>
        </p:nvCxnSpPr>
        <p:spPr>
          <a:xfrm>
            <a:off x="4904365" y="300689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04366" y="327418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84191" y="2712471"/>
            <a:ext cx="473761" cy="569848"/>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5757952" y="2712471"/>
            <a:ext cx="364069" cy="137714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904466" y="458237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904467" y="4849659"/>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904365" y="4090750"/>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5284191" y="4462421"/>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904365" y="1375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366" y="1642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04365" y="1989188"/>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5284193" y="1642427"/>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5521071" y="1989188"/>
            <a:ext cx="236881" cy="72328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4904366" y="4967794"/>
            <a:ext cx="853586" cy="70347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H="1">
            <a:off x="4904366" y="5473521"/>
            <a:ext cx="963380" cy="715653"/>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a:off x="5885039" y="4089617"/>
            <a:ext cx="236983" cy="1383904"/>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5499279" y="4443211"/>
            <a:ext cx="258673" cy="538919"/>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5760639" y="4988031"/>
            <a:ext cx="118569" cy="49765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8091158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12648" y="512064"/>
          <a:ext cx="10515600" cy="5882633"/>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103">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smtClean="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41" name="Straight Connector 40"/>
          <p:cNvCxnSpPr/>
          <p:nvPr/>
        </p:nvCxnSpPr>
        <p:spPr>
          <a:xfrm>
            <a:off x="4904365" y="255283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V="1">
            <a:off x="4904366" y="282011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5284191" y="2226992"/>
            <a:ext cx="535171" cy="601261"/>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5822622" y="2240308"/>
            <a:ext cx="364069" cy="137714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4904466" y="43115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904467" y="45788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4904365" y="3819918"/>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V="1">
            <a:off x="5284191" y="4191589"/>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4904365" y="79639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4904366" y="106367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flipV="1">
            <a:off x="4904365" y="1410437"/>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flipV="1">
            <a:off x="5284193" y="1063676"/>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5521071" y="1410437"/>
            <a:ext cx="298291" cy="826826"/>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flipH="1">
            <a:off x="4895158" y="4712203"/>
            <a:ext cx="853586" cy="703476"/>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a:off x="4906620" y="5400803"/>
            <a:ext cx="963380" cy="715653"/>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flipH="1">
            <a:off x="5887295" y="3617454"/>
            <a:ext cx="299396" cy="1783349"/>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5499279" y="4172379"/>
            <a:ext cx="258673" cy="538919"/>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5751431" y="4732440"/>
            <a:ext cx="135862" cy="64945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931438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875124960"/>
              </p:ext>
            </p:extLst>
          </p:nvPr>
        </p:nvGraphicFramePr>
        <p:xfrm>
          <a:off x="612648" y="512064"/>
          <a:ext cx="10515600" cy="4779895"/>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17</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פַּרְעֹה֙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17</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Pharaoh said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אֶל־יוֹסֵ֔ף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Joseph,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אֱמֹ֥ר אֶל־אַחֶ֖יךָ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“Tell your brothers,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זֹ֣את עֲשׂ֑וּ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this: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103">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טַֽעֲנוּ֙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Load</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אֶת־בְּעִ֣ירְכֶ֔ם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animals,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smtClean="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וּלְכוּ־בֹ֖אוּ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and go, travel</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אַ֥רְצָה כְּנָֽעַן׃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to the land of Canaan.</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21" name="Straight Connector 20"/>
          <p:cNvCxnSpPr/>
          <p:nvPr/>
        </p:nvCxnSpPr>
        <p:spPr>
          <a:xfrm>
            <a:off x="4942710" y="78709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11" y="105437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11" y="196688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12" y="223416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322537" y="1065666"/>
            <a:ext cx="379828" cy="53572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322539" y="1627337"/>
            <a:ext cx="379826" cy="60683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5702366" y="1604909"/>
            <a:ext cx="272635" cy="1222462"/>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942710" y="321662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4942711" y="348391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942711" y="439641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942712" y="466370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5322537" y="3495201"/>
            <a:ext cx="379828" cy="535724"/>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5322539" y="4016141"/>
            <a:ext cx="379826" cy="647561"/>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702366" y="2830890"/>
            <a:ext cx="272635" cy="120355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707961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80471321"/>
              </p:ext>
            </p:extLst>
          </p:nvPr>
        </p:nvGraphicFramePr>
        <p:xfrm>
          <a:off x="304800" y="659878"/>
          <a:ext cx="11620500" cy="4779895"/>
        </p:xfrm>
        <a:graphic>
          <a:graphicData uri="http://schemas.openxmlformats.org/drawingml/2006/table">
            <a:tbl>
              <a:tblPr>
                <a:tableStyleId>{5C22544A-7EE6-4342-B048-85BDC9FD1C3A}</a:tableStyleId>
              </a:tblPr>
              <a:tblGrid>
                <a:gridCol w="4591050"/>
                <a:gridCol w="1610833"/>
                <a:gridCol w="5418617"/>
              </a:tblGrid>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19</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וְאַתָּ֥ה צֻוֵּ֖יתָה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19</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you, you are commanded</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זֹ֣את עֲשׂ֑וּ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do this: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קְחוּ־לָכֶם֩ מֵאֶ֨רֶץ מִצְרַ֜יִם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Take for yourselves </a:t>
                      </a:r>
                      <a:r>
                        <a:rPr lang="en-US" sz="2200" b="0" i="0" kern="1200" dirty="0" smtClean="0">
                          <a:solidFill>
                            <a:schemeClr val="dk1"/>
                          </a:solidFill>
                          <a:effectLst/>
                          <a:latin typeface="Times New Roman" panose="02020603050405020304" pitchFamily="18" charset="0"/>
                          <a:ea typeface="+mn-ea"/>
                          <a:cs typeface="Times New Roman" panose="02020603050405020304" pitchFamily="18" charset="0"/>
                        </a:rPr>
                        <a:t>from the land of Egypt</a:t>
                      </a:r>
                      <a:endParaRPr lang="en-US" sz="22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עֲגָל֗וֹת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carts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125103">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לְטַפְּכֶם֙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your little ones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וְלִנְשֵׁיכֶ֔ם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for your wives,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smtClean="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וּנְשָׂאתֶ֥ם אֶת־אֲבִיכֶ֖ם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and bring your father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וּבָאתֶֽם׃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and come.</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21" name="Straight Connector 20"/>
          <p:cNvCxnSpPr/>
          <p:nvPr/>
        </p:nvCxnSpPr>
        <p:spPr>
          <a:xfrm>
            <a:off x="4942709" y="219700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10" y="246429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10" y="337679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11" y="3644079"/>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322536" y="2464290"/>
            <a:ext cx="379827" cy="558302"/>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322538" y="3037250"/>
            <a:ext cx="379826" cy="60683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5702363" y="3022592"/>
            <a:ext cx="184087" cy="88643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942708" y="95483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4942709" y="122211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942708" y="455971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942709" y="482700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322536" y="3909023"/>
            <a:ext cx="563914" cy="917981"/>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5327650" y="1225550"/>
            <a:ext cx="754538" cy="1532099"/>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5886450" y="2743441"/>
            <a:ext cx="195738" cy="116558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823722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12648" y="512064"/>
          <a:ext cx="10515600" cy="5882633"/>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Gershayim</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וּלְאָבִ֞יו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to his father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שָׁלַ֤ח כְּזֹאת֙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sent in like manner,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עֲשָׂרָ֣ה חֲמֹרִ֔ים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ten donkeys,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מִטּ֣וּב מִצְרָ֑יִם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some of the good things of Egypt,</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103">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Pazer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וְעֶ֣שֶׂר אֲתֹנֹ֡ת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ten female donkeys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נֹֽ֠שְׂאֹת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carrying</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בָּ֣ר וָלֶ֧חֶם וּמָז֛וֹן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grain and bread and provision</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לְאָבִ֖יו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his father,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smtClean="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לַדָּֽרֶךְ׃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for the journey.</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41" name="Straight Connector 40"/>
          <p:cNvCxnSpPr/>
          <p:nvPr/>
        </p:nvCxnSpPr>
        <p:spPr>
          <a:xfrm>
            <a:off x="4904365" y="255283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V="1">
            <a:off x="4904366" y="282011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5284191" y="2226992"/>
            <a:ext cx="535171" cy="601261"/>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5822622" y="2240308"/>
            <a:ext cx="364069" cy="137714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4904466" y="43115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904467" y="45788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4904365" y="3819918"/>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V="1">
            <a:off x="5284191" y="4191589"/>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4904365" y="79639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4904366" y="106367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flipV="1">
            <a:off x="4904365" y="1410437"/>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flipV="1">
            <a:off x="5284193" y="1063676"/>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5521071" y="1410437"/>
            <a:ext cx="298291" cy="826826"/>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flipH="1">
            <a:off x="4895158" y="4712203"/>
            <a:ext cx="853586" cy="703476"/>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a:off x="4906620" y="5400803"/>
            <a:ext cx="963380" cy="715653"/>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flipH="1">
            <a:off x="5887295" y="3617454"/>
            <a:ext cx="299396" cy="1783349"/>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5499279" y="4172379"/>
            <a:ext cx="258673" cy="538919"/>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5751431" y="4732440"/>
            <a:ext cx="135862" cy="64945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3864760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0108"/>
            <a:ext cx="10515600" cy="859241"/>
          </a:xfrm>
        </p:spPr>
        <p:txBody>
          <a:bodyPr>
            <a:normAutofit/>
          </a:bodyPr>
          <a:lstStyle/>
          <a:p>
            <a:r>
              <a:rPr lang="en-US" sz="2800" b="1" dirty="0" smtClean="0"/>
              <a:t>Gen 50:23</a:t>
            </a:r>
            <a:endParaRPr lang="en-US" sz="2800" b="1" dirty="0"/>
          </a:p>
        </p:txBody>
      </p:sp>
      <p:sp>
        <p:nvSpPr>
          <p:cNvPr id="3" name="Content Placeholder 2"/>
          <p:cNvSpPr>
            <a:spLocks noGrp="1"/>
          </p:cNvSpPr>
          <p:nvPr>
            <p:ph sz="half" idx="1"/>
          </p:nvPr>
        </p:nvSpPr>
        <p:spPr>
          <a:xfrm>
            <a:off x="838200" y="1546656"/>
            <a:ext cx="10906125" cy="3443798"/>
          </a:xfrm>
        </p:spPr>
        <p:txBody>
          <a:bodyPr/>
          <a:lstStyle/>
          <a:p>
            <a:pPr marL="0" indent="0" fontAlgn="t">
              <a:buNone/>
            </a:pPr>
            <a:r>
              <a:rPr lang="en-US" dirty="0" smtClean="0"/>
              <a:t>And Joseph saw Ephraim’s sons to the third generation…</a:t>
            </a:r>
            <a:endParaRPr lang="en-US" dirty="0"/>
          </a:p>
        </p:txBody>
      </p:sp>
    </p:spTree>
    <p:extLst>
      <p:ext uri="{BB962C8B-B14F-4D97-AF65-F5344CB8AC3E}">
        <p14:creationId xmlns:p14="http://schemas.microsoft.com/office/powerpoint/2010/main" val="38128555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420084340"/>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25348216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nvPr>
        </p:nvGraphicFramePr>
        <p:xfrm>
          <a:off x="2073498" y="1110557"/>
          <a:ext cx="8822028" cy="3860688"/>
        </p:xfrm>
        <a:graphic>
          <a:graphicData uri="http://schemas.openxmlformats.org/drawingml/2006/table">
            <a:tbl>
              <a:tblPr>
                <a:tableStyleId>{5C22544A-7EE6-4342-B048-85BDC9FD1C3A}</a:tableStyleId>
              </a:tblPr>
              <a:tblGrid>
                <a:gridCol w="2205507"/>
                <a:gridCol w="2205507"/>
                <a:gridCol w="2205507"/>
                <a:gridCol w="2205507"/>
              </a:tblGrid>
              <a:tr h="495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365022">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a:t>
                      </a:r>
                      <a:r>
                        <a:rPr lang="en-US" sz="2000" dirty="0" smtClean="0">
                          <a:latin typeface="Ezra SIL" panose="02000400000000000000" pitchFamily="2" charset="-79"/>
                          <a:cs typeface="Ezra SIL" panose="02000400000000000000" pitchFamily="2" charset="-79"/>
                        </a:rPr>
                        <a:t> </a:t>
                      </a:r>
                      <a:r>
                        <a:rPr lang="en-US" sz="2000" dirty="0" err="1" smtClean="0"/>
                        <a:t>Geresh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Gershayim</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Pazer</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Qarnei</a:t>
                      </a:r>
                      <a:r>
                        <a:rPr lang="en-US" sz="2000" dirty="0" smtClean="0"/>
                        <a:t> Farah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TelishaG</a:t>
                      </a:r>
                      <a:endParaRPr lang="en-US" sz="2000" dirty="0" smtClean="0"/>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Legarmeh</a:t>
                      </a:r>
                      <a:endParaRPr lang="en-US" sz="2000" dirty="0" smtClean="0">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Pashta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Revi'i</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Zarqa</a:t>
                      </a:r>
                      <a:endParaRPr lang="en-US" sz="20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Tevir</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Yetiv</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Tip'cha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Zaqef</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000" dirty="0" err="1" smtClean="0"/>
                        <a:t>ZaqefG</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Segol</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Shalshelet</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Etnachta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Silluq</a:t>
                      </a:r>
                      <a:endParaRPr lang="en-US" sz="2400" dirty="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31343529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018874403"/>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50251512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07726823"/>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30" name="Straight Connector 29"/>
          <p:cNvCxnSpPr/>
          <p:nvPr/>
        </p:nvCxnSpPr>
        <p:spPr>
          <a:xfrm>
            <a:off x="4893489" y="138801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893490" y="1655300"/>
            <a:ext cx="379827" cy="26494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4675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40922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76510"/>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03010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734385579"/>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2" name="Straight Connector 21"/>
          <p:cNvCxnSpPr/>
          <p:nvPr/>
        </p:nvCxnSpPr>
        <p:spPr>
          <a:xfrm>
            <a:off x="4893490" y="244452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893491" y="2711814"/>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893489" y="138801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893490" y="1655300"/>
            <a:ext cx="379827" cy="26494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0426788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877790245"/>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2" name="Straight Connector 21"/>
          <p:cNvCxnSpPr/>
          <p:nvPr/>
        </p:nvCxnSpPr>
        <p:spPr>
          <a:xfrm>
            <a:off x="4893490" y="244452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893491" y="2711814"/>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273316" y="2122547"/>
            <a:ext cx="399157" cy="597404"/>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893489" y="138801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893490" y="1655300"/>
            <a:ext cx="379827" cy="26494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flipV="1">
            <a:off x="5273318" y="1655300"/>
            <a:ext cx="399154" cy="46724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138211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417433498"/>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2" name="Straight Connector 21"/>
          <p:cNvCxnSpPr/>
          <p:nvPr/>
        </p:nvCxnSpPr>
        <p:spPr>
          <a:xfrm>
            <a:off x="4893490" y="244452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893491" y="2711814"/>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273316" y="2122547"/>
            <a:ext cx="399157" cy="59740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893593" y="40525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893594" y="43198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893489" y="138801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893490" y="1655300"/>
            <a:ext cx="379827" cy="26494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flipV="1">
            <a:off x="5273318" y="1655300"/>
            <a:ext cx="399154" cy="46724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441448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4145835632"/>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2" name="Straight Connector 21"/>
          <p:cNvCxnSpPr/>
          <p:nvPr/>
        </p:nvCxnSpPr>
        <p:spPr>
          <a:xfrm>
            <a:off x="4893490" y="244452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893491" y="2711814"/>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273316" y="2122547"/>
            <a:ext cx="399157" cy="59740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893593" y="40525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893594" y="43198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893492" y="3560909"/>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5273318" y="3932580"/>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893489" y="138801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893490" y="1655300"/>
            <a:ext cx="379827" cy="26494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flipV="1">
            <a:off x="5273318" y="1655300"/>
            <a:ext cx="399154" cy="46724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1566802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492153736"/>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2" name="Straight Connector 21"/>
          <p:cNvCxnSpPr/>
          <p:nvPr/>
        </p:nvCxnSpPr>
        <p:spPr>
          <a:xfrm>
            <a:off x="4893490" y="244452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893491" y="2711814"/>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273316" y="2122547"/>
            <a:ext cx="399157" cy="59740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893593" y="40525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893594" y="43198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893492" y="3560909"/>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5273318" y="3932580"/>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893489" y="138801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893490" y="1655300"/>
            <a:ext cx="379827" cy="26494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flipV="1">
            <a:off x="5273318" y="1655300"/>
            <a:ext cx="399154" cy="467247"/>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4893595" y="512830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4893596" y="5395593"/>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093277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603134266"/>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2" name="Straight Connector 21"/>
          <p:cNvCxnSpPr/>
          <p:nvPr/>
        </p:nvCxnSpPr>
        <p:spPr>
          <a:xfrm>
            <a:off x="4893490" y="244452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893491" y="2711814"/>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273316" y="2122547"/>
            <a:ext cx="399157" cy="59740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893593" y="40525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893594" y="43198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893492" y="3560909"/>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5273318" y="3932580"/>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893489" y="138801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893490" y="1655300"/>
            <a:ext cx="379827" cy="26494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flipV="1">
            <a:off x="5273318" y="1655300"/>
            <a:ext cx="399154" cy="467247"/>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5488406" y="3913370"/>
            <a:ext cx="371272" cy="693022"/>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4893595" y="512830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4893596" y="539559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5273421" y="4606392"/>
            <a:ext cx="586257" cy="79734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5077087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848758218"/>
              </p:ext>
            </p:extLst>
          </p:nvPr>
        </p:nvGraphicFramePr>
        <p:xfrm>
          <a:off x="609946" y="1120461"/>
          <a:ext cx="10515600" cy="4837432"/>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noFill/>
                  </a:tcPr>
                </a:tc>
              </a:tr>
              <a:tr h="539496">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2" name="Straight Connector 21"/>
          <p:cNvCxnSpPr/>
          <p:nvPr/>
        </p:nvCxnSpPr>
        <p:spPr>
          <a:xfrm>
            <a:off x="4893490" y="244452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893491" y="2711814"/>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273316" y="2122547"/>
            <a:ext cx="399157" cy="597404"/>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672473" y="2122547"/>
            <a:ext cx="480194" cy="1339433"/>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893593" y="40525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893594" y="43198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893492" y="3560909"/>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5273318" y="3932580"/>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893489" y="138801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893490" y="1655300"/>
            <a:ext cx="379827" cy="26494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flipV="1">
            <a:off x="5273318" y="1655300"/>
            <a:ext cx="399154" cy="467247"/>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H="1">
            <a:off x="5859679" y="3464405"/>
            <a:ext cx="292988" cy="1139562"/>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5488406" y="3913370"/>
            <a:ext cx="371272" cy="693022"/>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4893595" y="512830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4893596" y="539559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5273421" y="4606392"/>
            <a:ext cx="586257" cy="79734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6240614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4053980361"/>
              </p:ext>
            </p:extLst>
          </p:nvPr>
        </p:nvGraphicFramePr>
        <p:xfrm>
          <a:off x="612648" y="512064"/>
          <a:ext cx="10515600" cy="5331264"/>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וַיַּ֤רְא יוֹסֵף֙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Joseph saw</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לְאֶפְרַ֔יִם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Ephraim</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sons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שִׁלֵּשִׁ֑ים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third generation.</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103">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גַּ֗ם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Also</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בְּנֵ֤י מָכִיר֙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sons of Machir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בֶּן־מְנַשֶּׁ֔ה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 son of Manasseh,</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smtClean="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יֻלְּד֖וּ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they were born</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עַל־בִּרְכֵּ֥י יוֹסֵֽף׃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on the knees of Joseph.</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41" name="Straight Connector 40"/>
          <p:cNvCxnSpPr/>
          <p:nvPr/>
        </p:nvCxnSpPr>
        <p:spPr>
          <a:xfrm>
            <a:off x="4904365" y="203403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V="1">
            <a:off x="4904366" y="230132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5284191" y="1712053"/>
            <a:ext cx="399157" cy="597404"/>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5683348" y="1712053"/>
            <a:ext cx="503343" cy="1386604"/>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4893698" y="376273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893699" y="403002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4893597" y="3271114"/>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V="1">
            <a:off x="5273423" y="3642785"/>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4904365" y="79639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4904366" y="106367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flipV="1">
            <a:off x="5284193" y="1063676"/>
            <a:ext cx="399155" cy="634058"/>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flipH="1">
            <a:off x="5893702" y="3098657"/>
            <a:ext cx="292989" cy="1410101"/>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5488511" y="3623575"/>
            <a:ext cx="398784" cy="89332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904365" y="5030673"/>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04366" y="5297959"/>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5284191" y="4508758"/>
            <a:ext cx="586257" cy="79734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9947340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542846567"/>
              </p:ext>
            </p:extLst>
          </p:nvPr>
        </p:nvGraphicFramePr>
        <p:xfrm>
          <a:off x="612648" y="512064"/>
          <a:ext cx="10515600" cy="4106606"/>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12</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וְגַם־אָמְנָ֗ה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12</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also indeed,</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אֲחֹתִ֤י בַת־אָבִי֙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my sister the daughter of my father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הִ֔וא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she is,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only</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בַת־אִמִּ֑י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not the daughter of my mother;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103">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וַתְּהִי־לִ֖י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and she became to me</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לְאִשָּֽׁה׃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(my) wife.</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41" name="Straight Connector 40"/>
          <p:cNvCxnSpPr/>
          <p:nvPr/>
        </p:nvCxnSpPr>
        <p:spPr>
          <a:xfrm>
            <a:off x="4900002" y="378500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V="1">
            <a:off x="4900003" y="405228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5279830" y="2955706"/>
            <a:ext cx="865545" cy="110575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5937250" y="2000100"/>
            <a:ext cx="208125" cy="947015"/>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4900105" y="135585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900106" y="162314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4900004" y="864233"/>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V="1">
            <a:off x="5279830" y="1235904"/>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4900002" y="254735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4900003" y="281464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a:off x="5279832" y="2000100"/>
            <a:ext cx="657418" cy="814544"/>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5500954" y="1235904"/>
            <a:ext cx="436296" cy="76419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0294979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ontent Placeholder 4"/>
          <p:cNvGraphicFramePr>
            <a:graphicFrameLocks noGrp="1"/>
          </p:cNvGraphicFramePr>
          <p:nvPr>
            <p:ph sz="half" idx="1"/>
            <p:extLst>
              <p:ext uri="{D42A27DB-BD31-4B8C-83A1-F6EECF244321}">
                <p14:modId xmlns:p14="http://schemas.microsoft.com/office/powerpoint/2010/main" val="3734837532"/>
              </p:ext>
            </p:extLst>
          </p:nvPr>
        </p:nvGraphicFramePr>
        <p:xfrm>
          <a:off x="612648" y="512064"/>
          <a:ext cx="10515600" cy="3555237"/>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29</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וַיִּתֵּ֤ן לָבָן֙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29</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Laban gave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לְרָחֵ֣ל בִּתּ֔וֹ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Rachel his daughter,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אֶת־בִּלְהָ֖ה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Bilhah</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שִׁפְחָת֑וֹ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his servant;</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103">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לָ֖הּ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to her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לְשִׁפְחָֽה׃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(her) servant to be.</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24" name="Straight Connector 23"/>
          <p:cNvCxnSpPr/>
          <p:nvPr/>
        </p:nvCxnSpPr>
        <p:spPr>
          <a:xfrm>
            <a:off x="4900105" y="331155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4900106" y="357884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279933" y="2473667"/>
            <a:ext cx="865545" cy="1114341"/>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5791200" y="1585449"/>
            <a:ext cx="354278" cy="888218"/>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900105" y="76245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4900106" y="102974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4900105" y="207391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4900106" y="234119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H="1">
            <a:off x="5279936" y="1585449"/>
            <a:ext cx="511264" cy="755747"/>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5279933" y="1029742"/>
            <a:ext cx="511267" cy="55570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72128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45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ואֲנִי֩ טֶ֨רֶם אֲכַלֶּ֜ה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45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When I hadn't yet finished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לְדַבֵּ֣ר אֶל־לִבִּ֗י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speaking in my heart,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וְהִנֵּ֨ה רִבְקָ֤ה יֹצֵאת֙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behold, Rebekah came out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וְכַדָּ֣הּ עַל־שִׁכְמָ֔הּ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with her pitcher on her shoulder,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וַתֵּ֥רֶד הָעַ֖יְנָה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went down to the spring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וַתִּשְׁאָ֑ב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she drew water;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וָאֹמַ֥ר אֵלֶ֖יהָ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 said to her,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הַשְׁקִ֥ינִי נָֽא׃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‘Please give me a drink.’ </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24088" y="134118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24089" y="160847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24087" y="240922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24088" y="267651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03915" y="1619762"/>
            <a:ext cx="272637" cy="55129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303915" y="2188501"/>
            <a:ext cx="272637" cy="48800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2109199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Content Placeholder 4"/>
          <p:cNvGraphicFramePr>
            <a:graphicFrameLocks noGrp="1"/>
          </p:cNvGraphicFramePr>
          <p:nvPr>
            <p:ph sz="half" idx="1"/>
            <p:extLst>
              <p:ext uri="{D42A27DB-BD31-4B8C-83A1-F6EECF244321}">
                <p14:modId xmlns:p14="http://schemas.microsoft.com/office/powerpoint/2010/main" val="3146450014"/>
              </p:ext>
            </p:extLst>
          </p:nvPr>
        </p:nvGraphicFramePr>
        <p:xfrm>
          <a:off x="612648" y="512064"/>
          <a:ext cx="10515600" cy="5450001"/>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7</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וַהֲקִמֹתִ֨י אֶת־בְּרִיתִ֜י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7</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I will establish my covenant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בֵּינִ֣י וּבֵינֶ֗ךָ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between me and you</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וּבֵ֨ין זַרְעֲךָ֧ אַחֲרֶ֛יךָ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your offspring after you</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לְדֹרֹתָ֖ם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throughout their generations,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לִבְרִ֣ית עוֹלָ֑ם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an everlasting covenant;</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לִהְי֤וֹת לְךָ֙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be to you</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לֵֽאלֹהִ֔ים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God,</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smtClean="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וּֽלְזַרְעֲךָ֖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and to your offspring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אַחֲרֶֽיךָ׃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after you.</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68" name="Straight Connector 67"/>
          <p:cNvCxnSpPr/>
          <p:nvPr/>
        </p:nvCxnSpPr>
        <p:spPr>
          <a:xfrm>
            <a:off x="5683348" y="1708748"/>
            <a:ext cx="274734" cy="831902"/>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5958082" y="2540650"/>
            <a:ext cx="227881" cy="1190701"/>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flipV="1">
            <a:off x="4925175" y="2540650"/>
            <a:ext cx="1032907" cy="742622"/>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flipH="1">
            <a:off x="5704161" y="3731351"/>
            <a:ext cx="481802" cy="1076440"/>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4904365" y="203403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flipV="1">
            <a:off x="4904366" y="230132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V="1">
            <a:off x="5284193" y="1708748"/>
            <a:ext cx="399155" cy="587427"/>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a:off x="4904365" y="79639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V="1">
            <a:off x="4904366" y="106367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flipH="1" flipV="1">
            <a:off x="5284194" y="1063676"/>
            <a:ext cx="399154" cy="646170"/>
          </a:xfrm>
          <a:prstGeom prst="line">
            <a:avLst/>
          </a:prstGeom>
        </p:spPr>
        <p:style>
          <a:lnRef idx="1">
            <a:schemeClr val="dk1"/>
          </a:lnRef>
          <a:fillRef idx="0">
            <a:schemeClr val="dk1"/>
          </a:fillRef>
          <a:effectRef idx="0">
            <a:schemeClr val="dk1"/>
          </a:effectRef>
          <a:fontRef idx="minor">
            <a:schemeClr val="tx1"/>
          </a:fontRef>
        </p:style>
      </p:cxnSp>
      <p:cxnSp>
        <p:nvCxnSpPr>
          <p:cNvPr id="80" name="Straight Connector 79"/>
          <p:cNvCxnSpPr/>
          <p:nvPr/>
        </p:nvCxnSpPr>
        <p:spPr>
          <a:xfrm>
            <a:off x="4925178" y="514953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flipV="1">
            <a:off x="4925179" y="541681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flipV="1">
            <a:off x="5305006" y="4807791"/>
            <a:ext cx="399155" cy="609028"/>
          </a:xfrm>
          <a:prstGeom prst="line">
            <a:avLst/>
          </a:prstGeom>
        </p:spPr>
        <p:style>
          <a:lnRef idx="1">
            <a:schemeClr val="dk1"/>
          </a:lnRef>
          <a:fillRef idx="0">
            <a:schemeClr val="dk1"/>
          </a:fillRef>
          <a:effectRef idx="0">
            <a:schemeClr val="dk1"/>
          </a:effectRef>
          <a:fontRef idx="minor">
            <a:schemeClr val="tx1"/>
          </a:fontRef>
        </p:style>
      </p:cxnSp>
      <p:cxnSp>
        <p:nvCxnSpPr>
          <p:cNvPr id="83" name="Straight Connector 82"/>
          <p:cNvCxnSpPr/>
          <p:nvPr/>
        </p:nvCxnSpPr>
        <p:spPr>
          <a:xfrm>
            <a:off x="4925178" y="391188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84" name="Straight Connector 83"/>
          <p:cNvCxnSpPr/>
          <p:nvPr/>
        </p:nvCxnSpPr>
        <p:spPr>
          <a:xfrm flipV="1">
            <a:off x="4925179" y="417917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flipV="1">
            <a:off x="5305007" y="4179174"/>
            <a:ext cx="399154" cy="62861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086418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454436567"/>
              </p:ext>
            </p:extLst>
          </p:nvPr>
        </p:nvGraphicFramePr>
        <p:xfrm>
          <a:off x="612648" y="512064"/>
          <a:ext cx="10515600" cy="5882633"/>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TelishaG</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8</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וְנָתַתִּ֣י לְ֠ךָ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8</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I will give to you,</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Geresh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וּלְזַרְעֲךָ֨ אַחֲרֶ֜יךָ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to your offspring after you,</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 ׀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אֶ֣רֶץ מְגֻרֶ֗יךָ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land where you are traveling,</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Yetiv</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כָּל־אֶ֣רֶץ כְּנַ֔עַן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whole land of Canaan,</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103">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לַאֲחֻזַּ֖ת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 a possession</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עוֹלָ֑ם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everlasting;</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smtClean="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וְהָיִ֥יתִי לָהֶ֖ם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and I will be to them</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לֵאלֹהִֽים׃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God.”</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49" name="Straight Connector 48"/>
          <p:cNvCxnSpPr/>
          <p:nvPr/>
        </p:nvCxnSpPr>
        <p:spPr>
          <a:xfrm>
            <a:off x="4904365" y="796390"/>
            <a:ext cx="683129" cy="480300"/>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505317" y="1268099"/>
            <a:ext cx="82177" cy="512735"/>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904365" y="432993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904366" y="459721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284193" y="3500634"/>
            <a:ext cx="865545" cy="110575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941613" y="2545028"/>
            <a:ext cx="208125" cy="947015"/>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4904468" y="190078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4904469" y="216807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904367" y="1409161"/>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5284193" y="1780832"/>
            <a:ext cx="221124" cy="38723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904365" y="309228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4904366" y="335957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a:off x="5284195" y="2545028"/>
            <a:ext cx="657418" cy="814544"/>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5587494" y="1276690"/>
            <a:ext cx="354119" cy="1268338"/>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4904365" y="553777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4904366" y="580506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5284193" y="4416259"/>
            <a:ext cx="964207" cy="1397975"/>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6149738" y="3492043"/>
            <a:ext cx="98662" cy="92421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2646638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879637709"/>
              </p:ext>
            </p:extLst>
          </p:nvPr>
        </p:nvGraphicFramePr>
        <p:xfrm>
          <a:off x="612648" y="512064"/>
          <a:ext cx="10515600" cy="2878765"/>
        </p:xfrm>
        <a:graphic>
          <a:graphicData uri="http://schemas.openxmlformats.org/drawingml/2006/table">
            <a:tbl>
              <a:tblPr>
                <a:tableStyleId>{5C22544A-7EE6-4342-B048-85BDC9FD1C3A}</a:tableStyleId>
              </a:tblPr>
              <a:tblGrid>
                <a:gridCol w="4296905"/>
                <a:gridCol w="1700011"/>
                <a:gridCol w="4518684"/>
              </a:tblGrid>
              <a:tr h="551369">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וְשַׁבְתִּ֥י בְשָׁל֖וֹם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21</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I will return in peace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אֶל־בֵּ֣ית אָבִ֑י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the house of my father,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51369">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Tevir</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וְהָיָ֧ה יְהוָ֛ה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then the LORD will become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לִ֖י </a:t>
                      </a:r>
                      <a:endParaRPr lang="en-US" sz="2400" dirty="0" smtClean="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to me,</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51369">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לֵאלֹהִֽים׃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God,</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49" name="Straight Connector 48"/>
          <p:cNvCxnSpPr/>
          <p:nvPr/>
        </p:nvCxnSpPr>
        <p:spPr>
          <a:xfrm>
            <a:off x="4904365" y="79639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4904366" y="106367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flipV="1">
            <a:off x="5284194" y="1063676"/>
            <a:ext cx="475256" cy="784173"/>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904365" y="194794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904366" y="221523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04365" y="2561995"/>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flipV="1">
            <a:off x="5284193" y="2215234"/>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521071" y="1847850"/>
            <a:ext cx="238379" cy="71414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9141769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230882473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nvPr>
        </p:nvGraphicFramePr>
        <p:xfrm>
          <a:off x="2073498" y="1110557"/>
          <a:ext cx="8822028" cy="3860688"/>
        </p:xfrm>
        <a:graphic>
          <a:graphicData uri="http://schemas.openxmlformats.org/drawingml/2006/table">
            <a:tbl>
              <a:tblPr>
                <a:tableStyleId>{5C22544A-7EE6-4342-B048-85BDC9FD1C3A}</a:tableStyleId>
              </a:tblPr>
              <a:tblGrid>
                <a:gridCol w="2205507"/>
                <a:gridCol w="2205507"/>
                <a:gridCol w="2205507"/>
                <a:gridCol w="2205507"/>
              </a:tblGrid>
              <a:tr h="495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365022">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a:t>
                      </a:r>
                      <a:r>
                        <a:rPr lang="en-US" sz="2000" dirty="0" smtClean="0">
                          <a:latin typeface="Ezra SIL" panose="02000400000000000000" pitchFamily="2" charset="-79"/>
                          <a:cs typeface="Ezra SIL" panose="02000400000000000000" pitchFamily="2" charset="-79"/>
                        </a:rPr>
                        <a:t> </a:t>
                      </a:r>
                      <a:r>
                        <a:rPr lang="en-US" sz="2000" dirty="0" err="1" smtClean="0"/>
                        <a:t>Geresh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Gershayim</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Pazer</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Qarnei</a:t>
                      </a:r>
                      <a:r>
                        <a:rPr lang="en-US" sz="2000" dirty="0" smtClean="0"/>
                        <a:t> Farah</a:t>
                      </a:r>
                      <a:endParaRPr lang="en-US" sz="2400" dirty="0" smtClean="0">
                        <a:latin typeface="Ezra SIL" panose="02000400000000000000" pitchFamily="2" charset="-79"/>
                        <a:cs typeface="Ezra SIL" panose="02000400000000000000" pitchFamily="2" charset="-79"/>
                      </a:endParaRPr>
                    </a:p>
                    <a:p>
                      <a:pPr>
                        <a:lnSpc>
                          <a:spcPts val="4000"/>
                        </a:lnSpc>
                      </a:pPr>
                      <a:r>
                        <a:rPr lang="he-IL" sz="2000" dirty="0" smtClean="0">
                          <a:latin typeface="Ezra SIL" panose="02000400000000000000" pitchFamily="2" charset="-79"/>
                          <a:cs typeface="Ezra SIL" panose="02000400000000000000" pitchFamily="2" charset="-79"/>
                        </a:rPr>
                        <a:t> </a:t>
                      </a:r>
                      <a:r>
                        <a:rPr lang="he-IL" sz="2400" dirty="0" smtClean="0">
                          <a:latin typeface="Ezra SIL" panose="02000400000000000000" pitchFamily="2" charset="-79"/>
                          <a:cs typeface="Ezra SIL" panose="02000400000000000000" pitchFamily="2" charset="-79"/>
                        </a:rPr>
                        <a:t>ם֠</a:t>
                      </a:r>
                      <a:r>
                        <a:rPr lang="en-US" sz="2400" dirty="0" smtClean="0">
                          <a:latin typeface="Ezra SIL" panose="02000400000000000000" pitchFamily="2" charset="-79"/>
                          <a:cs typeface="Ezra SIL" panose="02000400000000000000" pitchFamily="2" charset="-79"/>
                        </a:rPr>
                        <a:t> </a:t>
                      </a:r>
                      <a:r>
                        <a:rPr lang="en-US" sz="2000" dirty="0" err="1" smtClean="0"/>
                        <a:t>TelishaG</a:t>
                      </a:r>
                      <a:endParaRPr lang="en-US" sz="2000" dirty="0" smtClean="0"/>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Legarmeh</a:t>
                      </a:r>
                      <a:endParaRPr lang="en-US" sz="2000" dirty="0" smtClean="0">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Pashta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Revi'i</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400" dirty="0" smtClean="0">
                          <a:latin typeface="Ezra SIL" panose="02000400000000000000" pitchFamily="2" charset="-79"/>
                          <a:cs typeface="Ezra SIL" panose="02000400000000000000" pitchFamily="2" charset="-79"/>
                        </a:rPr>
                        <a:t> </a:t>
                      </a:r>
                      <a:r>
                        <a:rPr lang="en-US" sz="2000" dirty="0" err="1" smtClean="0"/>
                        <a:t>Zarqa</a:t>
                      </a:r>
                      <a:endParaRPr lang="en-US" sz="20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Tevir</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Yetiv</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Tip'cha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Zaqef</a:t>
                      </a:r>
                      <a:endParaRPr lang="en-US" sz="2400" dirty="0" smtClean="0">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latin typeface="Ezra SIL" panose="02000400000000000000" pitchFamily="2" charset="-79"/>
                          <a:cs typeface="Ezra SIL" panose="02000400000000000000" pitchFamily="2" charset="-79"/>
                        </a:rPr>
                        <a:t> ם֕ </a:t>
                      </a:r>
                      <a:r>
                        <a:rPr lang="en-US" sz="2000" dirty="0" err="1" smtClean="0"/>
                        <a:t>ZaqefG</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Segol</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err="1" smtClean="0"/>
                        <a:t>Shalshelet</a:t>
                      </a:r>
                      <a:endParaRPr lang="en-US" sz="2400" dirty="0" smtClean="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Etnachta</a:t>
                      </a:r>
                      <a:endParaRPr lang="en-US" sz="2400" dirty="0" smtClean="0">
                        <a:latin typeface="Ezra SIL" panose="02000400000000000000" pitchFamily="2" charset="-79"/>
                        <a:cs typeface="Ezra SIL" panose="02000400000000000000" pitchFamily="2" charset="-79"/>
                      </a:endParaRPr>
                    </a:p>
                    <a:p>
                      <a:pPr>
                        <a:lnSpc>
                          <a:spcPts val="4000"/>
                        </a:lnSpc>
                      </a:pPr>
                      <a:r>
                        <a:rPr lang="he-IL" sz="2400" dirty="0" smtClean="0">
                          <a:latin typeface="Ezra SIL" panose="02000400000000000000" pitchFamily="2" charset="-79"/>
                          <a:cs typeface="Ezra SIL" panose="02000400000000000000" pitchFamily="2" charset="-79"/>
                        </a:rPr>
                        <a:t> םֽ </a:t>
                      </a:r>
                      <a:r>
                        <a:rPr lang="en-US" sz="2000" dirty="0" smtClean="0">
                          <a:latin typeface="Ezra SIL" panose="02000400000000000000" pitchFamily="2" charset="-79"/>
                          <a:cs typeface="Ezra SIL" panose="02000400000000000000" pitchFamily="2" charset="-79"/>
                        </a:rPr>
                        <a:t> </a:t>
                      </a:r>
                      <a:r>
                        <a:rPr lang="en-US" sz="2000" dirty="0" err="1" smtClean="0"/>
                        <a:t>Silluq</a:t>
                      </a:r>
                      <a:endParaRPr lang="en-US" sz="2400" dirty="0">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125869794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338864642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2819394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11109" y="1905632"/>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5288756" y="2277302"/>
            <a:ext cx="223303" cy="39067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9591859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11109" y="1905632"/>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5288756" y="227730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9" y="34638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10" y="3731111"/>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773486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609946" y="1120461"/>
          <a:ext cx="10515600" cy="5372420"/>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וַיֹּ֣אמֶר לְאַבְרָ֗ם </a:t>
                      </a:r>
                      <a:endParaRPr lang="en-US" sz="2400" dirty="0">
                        <a:solidFill>
                          <a:schemeClr val="tx1"/>
                        </a:solidFill>
                        <a:latin typeface="Ezra SIL" panose="02000400000000000000" pitchFamily="2" charset="-79"/>
                        <a:cs typeface="Ezra SIL" panose="02000400000000000000" pitchFamily="2" charset="-79"/>
                      </a:endParaRPr>
                    </a:p>
                  </a:txBody>
                  <a:tcP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And he said to Abram,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Geresh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יָדֹ֨עַ תֵּדַ֜ע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“Know for sure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Ezra SIL" panose="02000400000000000000" pitchFamily="2" charset="-79"/>
                        </a:rPr>
                        <a:t>Legarmeh</a:t>
                      </a:r>
                      <a:r>
                        <a:rPr lang="en-US" sz="1800" b="0" i="0" kern="1200" dirty="0" smtClean="0">
                          <a:solidFill>
                            <a:schemeClr val="dk1"/>
                          </a:solidFill>
                          <a:effectLst/>
                          <a:latin typeface="+mn-lt"/>
                          <a:ea typeface="+mn-ea"/>
                          <a:cs typeface="Ezra SIL" panose="02000400000000000000" pitchFamily="2" charset="-79"/>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כִּי־גֵ֣ר ׀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that foreigners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יִהְיֶ֣ה זַרְעֲךָ֗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your offspring will be,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chemeClr val="tx1"/>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Pashta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בְּאֶ֙רֶץ֙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a land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Zaqef</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לָהֶ֔ם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is not their own,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וַעֲבָד֖וּם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serve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וְעִנּ֣וּ אֹתָ֑ם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they will afflict them; </a:t>
                      </a:r>
                      <a:endParaRPr lang="en-US" sz="2400" dirty="0">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Tip'cha</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אַרְבַּ֥ע מֵא֖וֹת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four hundred</a:t>
                      </a:r>
                    </a:p>
                  </a:txBody>
                  <a:tcPr>
                    <a:noFill/>
                  </a:tcPr>
                </a:tc>
              </a:tr>
              <a:tr h="537242">
                <a:tc>
                  <a:txBody>
                    <a:bodyPr/>
                    <a:lstStyle/>
                    <a:p>
                      <a:pPr algn="r"/>
                      <a:r>
                        <a:rPr lang="en-US" sz="1800" b="0" i="0" kern="1200" dirty="0" smtClean="0">
                          <a:solidFill>
                            <a:schemeClr val="dk1"/>
                          </a:solidFill>
                          <a:effectLst/>
                          <a:latin typeface="+mn-lt"/>
                          <a:ea typeface="+mn-ea"/>
                          <a:cs typeface="+mn-cs"/>
                        </a:rPr>
                        <a:t>[</a:t>
                      </a: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dirty="0" smtClean="0">
                          <a:latin typeface="Ezra SIL" panose="02000400000000000000" pitchFamily="2" charset="-79"/>
                          <a:cs typeface="Ezra SIL" panose="02000400000000000000" pitchFamily="2" charset="-79"/>
                        </a:rPr>
                        <a:t>שָׁנָֽה׃ </a:t>
                      </a:r>
                      <a:endParaRPr lang="en-US" sz="2400" dirty="0">
                        <a:latin typeface="Ezra SIL" panose="02000400000000000000" pitchFamily="2" charset="-79"/>
                        <a:cs typeface="Ezra SIL" panose="02000400000000000000" pitchFamily="2" charset="-79"/>
                      </a:endParaRPr>
                    </a:p>
                  </a:txBody>
                  <a:tcPr>
                    <a:noFill/>
                  </a:tcPr>
                </a:tc>
                <a:tc>
                  <a:txBody>
                    <a:bodyPr/>
                    <a:lstStyle/>
                    <a:p>
                      <a:endParaRPr lang="en-US"/>
                    </a:p>
                  </a:txBody>
                  <a:tcPr>
                    <a:noFill/>
                  </a:tcPr>
                </a:tc>
                <a:tc>
                  <a:txBody>
                    <a:bodyPr/>
                    <a:lstStyle/>
                    <a:p>
                      <a:r>
                        <a:rPr lang="en-US" sz="2400" dirty="0" smtClean="0">
                          <a:latin typeface="Times New Roman" panose="02020603050405020304" pitchFamily="18" charset="0"/>
                          <a:cs typeface="Times New Roman" panose="02020603050405020304" pitchFamily="18" charset="0"/>
                        </a:rPr>
                        <a:t>years.</a:t>
                      </a:r>
                      <a:endParaRPr lang="en-US" sz="2400" dirty="0">
                        <a:latin typeface="Times New Roman" panose="02020603050405020304" pitchFamily="18" charset="0"/>
                        <a:cs typeface="Times New Roman" panose="02020603050405020304" pitchFamily="18" charset="0"/>
                      </a:endParaRPr>
                    </a:p>
                  </a:txBody>
                  <a:tcPr>
                    <a:noFill/>
                  </a:tcPr>
                </a:tc>
              </a:tr>
            </a:tbl>
          </a:graphicData>
        </a:graphic>
      </p:graphicFrame>
      <p:cxnSp>
        <p:nvCxnSpPr>
          <p:cNvPr id="3" name="Straight Connector 2"/>
          <p:cNvCxnSpPr/>
          <p:nvPr/>
        </p:nvCxnSpPr>
        <p:spPr>
          <a:xfrm>
            <a:off x="4911210" y="239725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11211" y="266454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11109" y="1905632"/>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5288756" y="2277302"/>
            <a:ext cx="223303" cy="39067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911209" y="34638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911210" y="37311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291035" y="3039263"/>
            <a:ext cx="534021" cy="69998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512059" y="2275591"/>
            <a:ext cx="312997" cy="76367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518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1098</TotalTime>
  <Words>13964</Words>
  <Application>Microsoft Office PowerPoint</Application>
  <PresentationFormat>Widescreen</PresentationFormat>
  <Paragraphs>1995</Paragraphs>
  <Slides>105</Slides>
  <Notes>105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105</vt:i4>
      </vt:variant>
    </vt:vector>
  </HeadingPairs>
  <TitlesOfParts>
    <vt:vector size="111" baseType="lpstr">
      <vt:lpstr>Arial</vt:lpstr>
      <vt:lpstr>Calibri</vt:lpstr>
      <vt:lpstr>Calibri Light</vt:lpstr>
      <vt:lpstr>Ezra SIL</vt:lpstr>
      <vt:lpstr>Times New Roman</vt:lpstr>
      <vt:lpstr>Office Theme</vt:lpstr>
      <vt:lpstr>Understanding Hebrew phrase marking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 32:30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 43:24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 45:23</vt:lpstr>
      <vt:lpstr>Gen 45:21-23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 50:23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Windows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Allan Johnson</dc:creator>
  <cp:lastModifiedBy>Allan Johnson</cp:lastModifiedBy>
  <cp:revision>81</cp:revision>
  <dcterms:created xsi:type="dcterms:W3CDTF">2019-10-02T17:18:18Z</dcterms:created>
  <dcterms:modified xsi:type="dcterms:W3CDTF">2019-10-12T05:15:20Z</dcterms:modified>
</cp:coreProperties>
</file>